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1.xml" ContentType="application/vnd.openxmlformats-officedocument.drawingml.chartshapes+xml"/>
  <Override PartName="/ppt/charts/chart7.xml" ContentType="application/vnd.openxmlformats-officedocument.drawingml.chart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drawings/drawing3.xml" ContentType="application/vnd.openxmlformats-officedocument.drawingml.chartshape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9.xml" ContentType="application/vnd.openxmlformats-officedocument.drawingml.chart+xml"/>
  <Override PartName="/ppt/drawings/drawing4.xml" ContentType="application/vnd.openxmlformats-officedocument.drawingml.chartshapes+xml"/>
  <Override PartName="/ppt/charts/chart10.xml" ContentType="application/vnd.openxmlformats-officedocument.drawingml.chart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74"/>
  </p:notesMasterIdLst>
  <p:sldIdLst>
    <p:sldId id="258" r:id="rId2"/>
    <p:sldId id="257" r:id="rId3"/>
    <p:sldId id="274" r:id="rId4"/>
    <p:sldId id="275" r:id="rId5"/>
    <p:sldId id="277" r:id="rId6"/>
    <p:sldId id="276" r:id="rId7"/>
    <p:sldId id="279" r:id="rId8"/>
    <p:sldId id="259" r:id="rId9"/>
    <p:sldId id="260" r:id="rId10"/>
    <p:sldId id="261" r:id="rId11"/>
    <p:sldId id="262" r:id="rId12"/>
    <p:sldId id="310" r:id="rId13"/>
    <p:sldId id="314" r:id="rId14"/>
    <p:sldId id="323" r:id="rId15"/>
    <p:sldId id="324" r:id="rId16"/>
    <p:sldId id="278" r:id="rId17"/>
    <p:sldId id="320" r:id="rId18"/>
    <p:sldId id="321" r:id="rId19"/>
    <p:sldId id="311" r:id="rId20"/>
    <p:sldId id="283" r:id="rId21"/>
    <p:sldId id="284" r:id="rId22"/>
    <p:sldId id="312" r:id="rId23"/>
    <p:sldId id="313" r:id="rId24"/>
    <p:sldId id="264" r:id="rId25"/>
    <p:sldId id="266" r:id="rId26"/>
    <p:sldId id="346" r:id="rId27"/>
    <p:sldId id="347" r:id="rId28"/>
    <p:sldId id="285" r:id="rId29"/>
    <p:sldId id="325" r:id="rId30"/>
    <p:sldId id="267" r:id="rId31"/>
    <p:sldId id="268" r:id="rId32"/>
    <p:sldId id="326" r:id="rId33"/>
    <p:sldId id="356" r:id="rId34"/>
    <p:sldId id="343" r:id="rId35"/>
    <p:sldId id="329" r:id="rId36"/>
    <p:sldId id="330" r:id="rId37"/>
    <p:sldId id="344" r:id="rId38"/>
    <p:sldId id="286" r:id="rId39"/>
    <p:sldId id="287" r:id="rId40"/>
    <p:sldId id="288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358" r:id="rId50"/>
    <p:sldId id="299" r:id="rId51"/>
    <p:sldId id="316" r:id="rId52"/>
    <p:sldId id="301" r:id="rId53"/>
    <p:sldId id="303" r:id="rId54"/>
    <p:sldId id="302" r:id="rId55"/>
    <p:sldId id="304" r:id="rId56"/>
    <p:sldId id="305" r:id="rId57"/>
    <p:sldId id="306" r:id="rId58"/>
    <p:sldId id="359" r:id="rId59"/>
    <p:sldId id="352" r:id="rId60"/>
    <p:sldId id="353" r:id="rId61"/>
    <p:sldId id="354" r:id="rId62"/>
    <p:sldId id="355" r:id="rId63"/>
    <p:sldId id="360" r:id="rId64"/>
    <p:sldId id="361" r:id="rId65"/>
    <p:sldId id="362" r:id="rId66"/>
    <p:sldId id="363" r:id="rId67"/>
    <p:sldId id="364" r:id="rId68"/>
    <p:sldId id="365" r:id="rId69"/>
    <p:sldId id="345" r:id="rId70"/>
    <p:sldId id="309" r:id="rId71"/>
    <p:sldId id="271" r:id="rId72"/>
    <p:sldId id="272" r:id="rId73"/>
  </p:sldIdLst>
  <p:sldSz cx="9144000" cy="6858000" type="screen4x3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5CF61E"/>
    <a:srgbClr val="42CBD2"/>
    <a:srgbClr val="FF99FF"/>
    <a:srgbClr val="DF53D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9768" autoAdjust="0"/>
  </p:normalViewPr>
  <p:slideViewPr>
    <p:cSldViewPr>
      <p:cViewPr varScale="1">
        <p:scale>
          <a:sx n="111" d="100"/>
          <a:sy n="111" d="100"/>
        </p:scale>
        <p:origin x="113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6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тыс. руб.</a:t>
            </a:r>
          </a:p>
        </c:rich>
      </c:tx>
      <c:layout>
        <c:manualLayout>
          <c:xMode val="edge"/>
          <c:yMode val="edge"/>
          <c:x val="0.84922061825605122"/>
          <c:y val="3.6478424591628346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4691358024691388E-2"/>
                  <c:y val="-0.3679761234368800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594 987,1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0C9-4EAB-AE16-05EFBAAB8A56}"/>
                </c:ext>
              </c:extLst>
            </c:dLbl>
            <c:dLbl>
              <c:idx val="1"/>
              <c:layout>
                <c:manualLayout>
                  <c:x val="4.0123456790123455E-2"/>
                  <c:y val="-0.3604664066320457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618 381,4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0C9-4EAB-AE16-05EFBAAB8A56}"/>
                </c:ext>
              </c:extLst>
            </c:dLbl>
            <c:dLbl>
              <c:idx val="2"/>
              <c:layout>
                <c:manualLayout>
                  <c:x val="3.7037037037037042E-2"/>
                  <c:y val="9.465436282023974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-23 394,3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2499234470691165"/>
                      <c:h val="6.830097289268180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10C9-4EAB-AE16-05EFBAAB8A56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536026.69999999995</c:v>
                </c:pt>
                <c:pt idx="1">
                  <c:v>574663</c:v>
                </c:pt>
                <c:pt idx="2">
                  <c:v>-38636.300000000047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0C9-4EAB-AE16-05EFBAAB8A5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09724416"/>
        <c:axId val="109725952"/>
        <c:axId val="0"/>
      </c:bar3DChart>
      <c:catAx>
        <c:axId val="109724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09725952"/>
        <c:crosses val="autoZero"/>
        <c:auto val="1"/>
        <c:lblAlgn val="ctr"/>
        <c:lblOffset val="100"/>
        <c:noMultiLvlLbl val="0"/>
      </c:catAx>
      <c:valAx>
        <c:axId val="10972595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097244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040933468365774"/>
          <c:y val="2.2878006370301116E-2"/>
          <c:w val="0.87917538547140295"/>
          <c:h val="0.694308347313657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МП!$B$4</c:f>
              <c:strCache>
                <c:ptCount val="1"/>
                <c:pt idx="0">
                  <c:v>2022</c:v>
                </c:pt>
              </c:strCache>
            </c:strRef>
          </c:tx>
          <c:invertIfNegative val="0"/>
          <c:cat>
            <c:strRef>
              <c:f>МП!$A$5:$A$19</c:f>
              <c:strCache>
                <c:ptCount val="15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Управление муниципальными финансами</c:v>
                </c:pt>
                <c:pt idx="13">
                  <c:v>Формирование современной городской среды ЗАТО п. Солнечный</c:v>
                </c:pt>
                <c:pt idx="14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МП!$B$5:$B$19</c:f>
              <c:numCache>
                <c:formatCode>#\ ##0.0</c:formatCode>
                <c:ptCount val="15"/>
                <c:pt idx="0">
                  <c:v>391089.1</c:v>
                </c:pt>
                <c:pt idx="1">
                  <c:v>908</c:v>
                </c:pt>
                <c:pt idx="2">
                  <c:v>224561.9</c:v>
                </c:pt>
                <c:pt idx="3">
                  <c:v>1666</c:v>
                </c:pt>
                <c:pt idx="4">
                  <c:v>27920.2</c:v>
                </c:pt>
                <c:pt idx="5">
                  <c:v>30349.7</c:v>
                </c:pt>
                <c:pt idx="6">
                  <c:v>10752.2</c:v>
                </c:pt>
                <c:pt idx="7">
                  <c:v>632.79999999999995</c:v>
                </c:pt>
                <c:pt idx="8">
                  <c:v>7607.2</c:v>
                </c:pt>
                <c:pt idx="9">
                  <c:v>32.5</c:v>
                </c:pt>
                <c:pt idx="10">
                  <c:v>10</c:v>
                </c:pt>
                <c:pt idx="11">
                  <c:v>3740.7</c:v>
                </c:pt>
                <c:pt idx="12">
                  <c:v>0</c:v>
                </c:pt>
                <c:pt idx="13">
                  <c:v>7077.7</c:v>
                </c:pt>
                <c:pt idx="1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29E-45D5-9E94-2FD5C30029C1}"/>
            </c:ext>
          </c:extLst>
        </c:ser>
        <c:ser>
          <c:idx val="1"/>
          <c:order val="1"/>
          <c:tx>
            <c:strRef>
              <c:f>МП!$C$4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cat>
            <c:strRef>
              <c:f>МП!$A$5:$A$19</c:f>
              <c:strCache>
                <c:ptCount val="15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Управление муниципальными финансами</c:v>
                </c:pt>
                <c:pt idx="13">
                  <c:v>Формирование современной городской среды ЗАТО п. Солнечный</c:v>
                </c:pt>
                <c:pt idx="14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МП!$C$5:$C$19</c:f>
              <c:numCache>
                <c:formatCode>#\ ##0.0</c:formatCode>
                <c:ptCount val="15"/>
                <c:pt idx="0">
                  <c:v>404622.2</c:v>
                </c:pt>
                <c:pt idx="1">
                  <c:v>968.5</c:v>
                </c:pt>
                <c:pt idx="2">
                  <c:v>78222.100000000006</c:v>
                </c:pt>
                <c:pt idx="3">
                  <c:v>1426.2</c:v>
                </c:pt>
                <c:pt idx="4">
                  <c:v>31846.400000000001</c:v>
                </c:pt>
                <c:pt idx="5">
                  <c:v>34333</c:v>
                </c:pt>
                <c:pt idx="6">
                  <c:v>10931.6</c:v>
                </c:pt>
                <c:pt idx="7">
                  <c:v>565.1</c:v>
                </c:pt>
                <c:pt idx="8">
                  <c:v>5445.5</c:v>
                </c:pt>
                <c:pt idx="9">
                  <c:v>3.8</c:v>
                </c:pt>
                <c:pt idx="10">
                  <c:v>10</c:v>
                </c:pt>
                <c:pt idx="11">
                  <c:v>836.7</c:v>
                </c:pt>
                <c:pt idx="12">
                  <c:v>0</c:v>
                </c:pt>
                <c:pt idx="13">
                  <c:v>4143.1000000000004</c:v>
                </c:pt>
                <c:pt idx="1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9E-45D5-9E94-2FD5C30029C1}"/>
            </c:ext>
          </c:extLst>
        </c:ser>
        <c:ser>
          <c:idx val="2"/>
          <c:order val="2"/>
          <c:tx>
            <c:strRef>
              <c:f>МП!$D$4</c:f>
              <c:strCache>
                <c:ptCount val="1"/>
                <c:pt idx="0">
                  <c:v>2024</c:v>
                </c:pt>
              </c:strCache>
            </c:strRef>
          </c:tx>
          <c:invertIfNegative val="0"/>
          <c:cat>
            <c:strRef>
              <c:f>МП!$A$5:$A$19</c:f>
              <c:strCache>
                <c:ptCount val="15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Управление муниципальными финансами</c:v>
                </c:pt>
                <c:pt idx="13">
                  <c:v>Формирование современной городской среды ЗАТО п. Солнечный</c:v>
                </c:pt>
                <c:pt idx="14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МП!$D$5:$D$19</c:f>
              <c:numCache>
                <c:formatCode>#\ ##0.0</c:formatCode>
                <c:ptCount val="15"/>
                <c:pt idx="0">
                  <c:v>346470.40000000002</c:v>
                </c:pt>
                <c:pt idx="1">
                  <c:v>943.3</c:v>
                </c:pt>
                <c:pt idx="2">
                  <c:v>29092.6</c:v>
                </c:pt>
                <c:pt idx="3">
                  <c:v>1401</c:v>
                </c:pt>
                <c:pt idx="4">
                  <c:v>22272.400000000001</c:v>
                </c:pt>
                <c:pt idx="5">
                  <c:v>20532.3</c:v>
                </c:pt>
                <c:pt idx="6">
                  <c:v>9686.7000000000007</c:v>
                </c:pt>
                <c:pt idx="7">
                  <c:v>591.4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101.7</c:v>
                </c:pt>
                <c:pt idx="12">
                  <c:v>13.4</c:v>
                </c:pt>
                <c:pt idx="13">
                  <c:v>4091.1</c:v>
                </c:pt>
                <c:pt idx="1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29E-45D5-9E94-2FD5C30029C1}"/>
            </c:ext>
          </c:extLst>
        </c:ser>
        <c:ser>
          <c:idx val="3"/>
          <c:order val="3"/>
          <c:tx>
            <c:strRef>
              <c:f>МП!$E$4</c:f>
              <c:strCache>
                <c:ptCount val="1"/>
                <c:pt idx="0">
                  <c:v>2025</c:v>
                </c:pt>
              </c:strCache>
            </c:strRef>
          </c:tx>
          <c:invertIfNegative val="0"/>
          <c:cat>
            <c:strRef>
              <c:f>МП!$A$5:$A$19</c:f>
              <c:strCache>
                <c:ptCount val="15"/>
                <c:pt idx="0">
                  <c:v>Развитие образование</c:v>
                </c:pt>
                <c:pt idx="1">
                  <c:v>Развитие системы социальной поддержки населения</c:v>
                </c:pt>
                <c:pt idx="2">
                  <c:v>Реформирование и модернизация жилищно-коммунального хозяйства и повышение энергетической эффективности</c:v>
                </c:pt>
                <c:pt idx="3">
                  <c:v>Защита населения и территории ЗАТО п. Солнечный от чрезвычайных ситуаций, обеспечение антитеррористической защищенности</c:v>
                </c:pt>
                <c:pt idx="4">
                  <c:v>Развитие культуры</c:v>
                </c:pt>
                <c:pt idx="5">
                  <c:v>Развитие физической культуры, спорта, туризма в ЗАТО п. Солнечный Красноярского края</c:v>
                </c:pt>
                <c:pt idx="6">
                  <c:v>Молодежь ЗАТО п. Солнечный Красноярского края в XXI веке</c:v>
                </c:pt>
                <c:pt idx="7">
                  <c:v>Развитие малого и среднего предпринимательства в ЗАТО п. Солнечный Красноярского края</c:v>
                </c:pt>
                <c:pt idx="8">
                  <c:v>Развитие транспортной системы</c:v>
                </c:pt>
                <c:pt idx="9">
                  <c:v>Обеспечение доступным и комфортным жильем жителей ЗАТО п. Солнечный Красноярского края</c:v>
                </c:pt>
                <c:pt idx="10">
                  <c:v>Обеспечение защиты прав потребителей</c:v>
                </c:pt>
                <c:pt idx="11">
                  <c:v>Управление муниципальным имуществом</c:v>
                </c:pt>
                <c:pt idx="12">
                  <c:v>Управление муниципальными финансами</c:v>
                </c:pt>
                <c:pt idx="13">
                  <c:v>Формирование современной городской среды ЗАТО п. Солнечный</c:v>
                </c:pt>
                <c:pt idx="14">
                  <c:v>Профилактика правонарушений на территории ЗАТО п. Солнечный</c:v>
                </c:pt>
              </c:strCache>
            </c:strRef>
          </c:cat>
          <c:val>
            <c:numRef>
              <c:f>МП!$E$5:$E$19</c:f>
              <c:numCache>
                <c:formatCode>#\ ##0.0</c:formatCode>
                <c:ptCount val="15"/>
                <c:pt idx="0">
                  <c:v>328649.2</c:v>
                </c:pt>
                <c:pt idx="1">
                  <c:v>871.3</c:v>
                </c:pt>
                <c:pt idx="2">
                  <c:v>32267.7</c:v>
                </c:pt>
                <c:pt idx="3">
                  <c:v>1401</c:v>
                </c:pt>
                <c:pt idx="4">
                  <c:v>17560.2</c:v>
                </c:pt>
                <c:pt idx="5">
                  <c:v>14058.3</c:v>
                </c:pt>
                <c:pt idx="6">
                  <c:v>9075.1</c:v>
                </c:pt>
                <c:pt idx="7">
                  <c:v>591.4</c:v>
                </c:pt>
                <c:pt idx="8">
                  <c:v>1211.3</c:v>
                </c:pt>
                <c:pt idx="9">
                  <c:v>70</c:v>
                </c:pt>
                <c:pt idx="10">
                  <c:v>10</c:v>
                </c:pt>
                <c:pt idx="11">
                  <c:v>19.7</c:v>
                </c:pt>
                <c:pt idx="12">
                  <c:v>0</c:v>
                </c:pt>
                <c:pt idx="13">
                  <c:v>275.8</c:v>
                </c:pt>
                <c:pt idx="14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29E-45D5-9E94-2FD5C30029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9383936"/>
        <c:axId val="139385472"/>
      </c:barChart>
      <c:catAx>
        <c:axId val="1393839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crossAx val="139385472"/>
        <c:crosses val="autoZero"/>
        <c:auto val="1"/>
        <c:lblAlgn val="ctr"/>
        <c:lblOffset val="100"/>
        <c:noMultiLvlLbl val="0"/>
      </c:catAx>
      <c:valAx>
        <c:axId val="13938547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393839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318010579173467"/>
          <c:y val="3.8241585029339831E-2"/>
          <c:w val="8.1837555239500481E-2"/>
          <c:h val="0.2523674084493396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9.7362447749586856E-2"/>
          <c:y val="1.4544555109492339E-2"/>
          <c:w val="0.66192074948964708"/>
          <c:h val="0.91383127099991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Лист1!$A$31</c:f>
              <c:strCache>
                <c:ptCount val="1"/>
                <c:pt idx="0">
                  <c:v>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Лист1!$B$31:$E$31</c:f>
              <c:numCache>
                <c:formatCode>#,##0.00</c:formatCode>
                <c:ptCount val="4"/>
                <c:pt idx="0">
                  <c:v>124408.9</c:v>
                </c:pt>
                <c:pt idx="1">
                  <c:v>138227</c:v>
                </c:pt>
                <c:pt idx="2">
                  <c:v>134597.29999999999</c:v>
                </c:pt>
                <c:pt idx="3">
                  <c:v>134662.79999999999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DD-4E22-8C64-BC9DB5DACF8A}"/>
            </c:ext>
          </c:extLst>
        </c:ser>
        <c:ser>
          <c:idx val="1"/>
          <c:order val="1"/>
          <c:tx>
            <c:strRef>
              <c:f>Лист1!$A$32</c:f>
              <c:strCache>
                <c:ptCount val="1"/>
                <c:pt idx="0">
                  <c:v>Неналоговые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Лист1!$B$32:$E$32</c:f>
              <c:numCache>
                <c:formatCode>#,##0.00</c:formatCode>
                <c:ptCount val="4"/>
                <c:pt idx="0">
                  <c:v>19746.7</c:v>
                </c:pt>
                <c:pt idx="1">
                  <c:v>22134.9</c:v>
                </c:pt>
                <c:pt idx="2">
                  <c:v>17527.900000000001</c:v>
                </c:pt>
                <c:pt idx="3">
                  <c:v>18002.5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DD-4E22-8C64-BC9DB5DACF8A}"/>
            </c:ext>
          </c:extLst>
        </c:ser>
        <c:ser>
          <c:idx val="2"/>
          <c:order val="2"/>
          <c:tx>
            <c:strRef>
              <c:f>Лист1!$A$33</c:f>
              <c:strCache>
                <c:ptCount val="1"/>
                <c:pt idx="0">
                  <c:v>Межбюджетные трансферты</c:v>
                </c:pt>
              </c:strCache>
            </c:strRef>
          </c:tx>
          <c:invertIfNegative val="0"/>
          <c:cat>
            <c:numRef>
              <c:f>Лист1!$B$30:$E$30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Лист1!$B$33:$E$33</c:f>
              <c:numCache>
                <c:formatCode>#,##0.00</c:formatCode>
                <c:ptCount val="4"/>
                <c:pt idx="0">
                  <c:v>581606.69999999995</c:v>
                </c:pt>
                <c:pt idx="1">
                  <c:v>434625.2</c:v>
                </c:pt>
                <c:pt idx="2">
                  <c:v>327758.3</c:v>
                </c:pt>
                <c:pt idx="3">
                  <c:v>295683.8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DD-4E22-8C64-BC9DB5DACF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170880"/>
        <c:axId val="6172672"/>
      </c:barChart>
      <c:catAx>
        <c:axId val="61708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6172672"/>
        <c:crosses val="autoZero"/>
        <c:auto val="1"/>
        <c:lblAlgn val="ctr"/>
        <c:lblOffset val="100"/>
        <c:noMultiLvlLbl val="0"/>
      </c:catAx>
      <c:valAx>
        <c:axId val="61726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6170880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1977266907559682E-2"/>
          <c:y val="2.6823884104201511E-2"/>
          <c:w val="0.65982089509773234"/>
          <c:h val="0.912650877451972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Лист1!$A$4</c:f>
              <c:strCache>
                <c:ptCount val="1"/>
                <c:pt idx="0">
                  <c:v>Дотации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Лист1!$B$4:$E$4</c:f>
              <c:numCache>
                <c:formatCode>#,##0.00</c:formatCode>
                <c:ptCount val="4"/>
                <c:pt idx="0">
                  <c:v>171624.8</c:v>
                </c:pt>
                <c:pt idx="1">
                  <c:v>168794.5</c:v>
                </c:pt>
                <c:pt idx="2">
                  <c:v>127353.8</c:v>
                </c:pt>
                <c:pt idx="3">
                  <c:v>103548.8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42-4B3C-8ABB-2D1513C91E29}"/>
            </c:ext>
          </c:extLst>
        </c:ser>
        <c:ser>
          <c:idx val="1"/>
          <c:order val="1"/>
          <c:tx>
            <c:strRef>
              <c:f>Лист1!$A$5</c:f>
              <c:strCache>
                <c:ptCount val="1"/>
                <c:pt idx="0">
                  <c:v>Субсидии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Лист1!$B$5:$E$5</c:f>
              <c:numCache>
                <c:formatCode>#,##0.00</c:formatCode>
                <c:ptCount val="4"/>
                <c:pt idx="0">
                  <c:v>31134.799999999999</c:v>
                </c:pt>
                <c:pt idx="1">
                  <c:v>29168.3</c:v>
                </c:pt>
                <c:pt idx="2">
                  <c:v>16253</c:v>
                </c:pt>
                <c:pt idx="3">
                  <c:v>7959.2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D42-4B3C-8ABB-2D1513C91E29}"/>
            </c:ext>
          </c:extLst>
        </c:ser>
        <c:ser>
          <c:idx val="2"/>
          <c:order val="2"/>
          <c:tx>
            <c:strRef>
              <c:f>Лист1!$A$6</c:f>
              <c:strCache>
                <c:ptCount val="1"/>
                <c:pt idx="0">
                  <c:v>Субвенции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Лист1!$B$6:$E$6</c:f>
              <c:numCache>
                <c:formatCode>#,##0.00</c:formatCode>
                <c:ptCount val="4"/>
                <c:pt idx="0">
                  <c:v>177904.6</c:v>
                </c:pt>
                <c:pt idx="1">
                  <c:v>190178.3</c:v>
                </c:pt>
                <c:pt idx="2">
                  <c:v>176270.5</c:v>
                </c:pt>
                <c:pt idx="3">
                  <c:v>176294.7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D42-4B3C-8ABB-2D1513C91E29}"/>
            </c:ext>
          </c:extLst>
        </c:ser>
        <c:ser>
          <c:idx val="3"/>
          <c:order val="3"/>
          <c:tx>
            <c:strRef>
              <c:f>Лист1!$A$7</c:f>
              <c:strCache>
                <c:ptCount val="1"/>
                <c:pt idx="0">
                  <c:v>Иные межбюджетные трансферты</c:v>
                </c:pt>
              </c:strCache>
            </c:strRef>
          </c:tx>
          <c:invertIfNegative val="0"/>
          <c:cat>
            <c:numRef>
              <c:f>Лист1!$B$3:$E$3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Лист1!$B$7:$E$7</c:f>
              <c:numCache>
                <c:formatCode>#,##0.00</c:formatCode>
                <c:ptCount val="4"/>
                <c:pt idx="0">
                  <c:v>201223.6</c:v>
                </c:pt>
                <c:pt idx="1">
                  <c:v>48831.9</c:v>
                </c:pt>
                <c:pt idx="2">
                  <c:v>7881.1</c:v>
                </c:pt>
                <c:pt idx="3">
                  <c:v>7881.1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D42-4B3C-8ABB-2D1513C91E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2480"/>
        <c:axId val="8614272"/>
      </c:barChart>
      <c:catAx>
        <c:axId val="8612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614272"/>
        <c:crosses val="autoZero"/>
        <c:auto val="1"/>
        <c:lblAlgn val="ctr"/>
        <c:lblOffset val="100"/>
        <c:noMultiLvlLbl val="0"/>
      </c:catAx>
      <c:valAx>
        <c:axId val="8614272"/>
        <c:scaling>
          <c:orientation val="minMax"/>
        </c:scaling>
        <c:delete val="0"/>
        <c:axPos val="l"/>
        <c:majorGridlines/>
        <c:numFmt formatCode="#,##0.00" sourceLinked="1"/>
        <c:majorTickMark val="out"/>
        <c:minorTickMark val="none"/>
        <c:tickLblPos val="nextTo"/>
        <c:crossAx val="86124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explosion val="22"/>
          <c:dPt>
            <c:idx val="0"/>
            <c:bubble3D val="0"/>
            <c:explosion val="3"/>
            <c:extLst>
              <c:ext xmlns:c16="http://schemas.microsoft.com/office/drawing/2014/chart" uri="{C3380CC4-5D6E-409C-BE32-E72D297353CC}">
                <c16:uniqueId val="{00000000-8194-4151-9380-BD6DF10860D5}"/>
              </c:ext>
            </c:extLst>
          </c:dPt>
          <c:dPt>
            <c:idx val="1"/>
            <c:bubble3D val="0"/>
            <c:explosion val="1"/>
            <c:extLst>
              <c:ext xmlns:c16="http://schemas.microsoft.com/office/drawing/2014/chart" uri="{C3380CC4-5D6E-409C-BE32-E72D297353CC}">
                <c16:uniqueId val="{00000001-8194-4151-9380-BD6DF10860D5}"/>
              </c:ext>
            </c:extLst>
          </c:dPt>
          <c:dPt>
            <c:idx val="2"/>
            <c:bubble3D val="0"/>
            <c:extLst>
              <c:ext xmlns:c16="http://schemas.microsoft.com/office/drawing/2014/chart" uri="{C3380CC4-5D6E-409C-BE32-E72D297353CC}">
                <c16:uniqueId val="{00000002-8194-4151-9380-BD6DF10860D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23,23%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194-4151-9380-BD6DF10860D5}"/>
                </c:ext>
              </c:extLst>
            </c:dLbl>
            <c:dLbl>
              <c:idx val="1"/>
              <c:layout>
                <c:manualLayout>
                  <c:x val="-4.6296296296296294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3,72%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194-4151-9380-BD6DF10860D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73,05%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194-4151-9380-BD6DF10860D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Неналоговые</c:v>
                </c:pt>
                <c:pt idx="2">
                  <c:v>Межбюджетные трансферты</c:v>
                </c:pt>
              </c:strCache>
            </c:strRef>
          </c:cat>
          <c:val>
            <c:numRef>
              <c:f>Лист1!$B$2:$B$4</c:f>
              <c:numCache>
                <c:formatCode>0.00%</c:formatCode>
                <c:ptCount val="3"/>
                <c:pt idx="0">
                  <c:v>0.23230000000000001</c:v>
                </c:pt>
                <c:pt idx="1">
                  <c:v>3.7199999999999997E-2</c:v>
                </c:pt>
                <c:pt idx="2">
                  <c:v>0.73050000000000004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194-4151-9380-BD6DF1086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3879386604452226"/>
          <c:y val="8.7158508363419707E-2"/>
          <c:w val="0.35966292407893458"/>
          <c:h val="0.6517088186536212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861763005617087E-2"/>
          <c:y val="0.11903747642497554"/>
          <c:w val="0.53907115777194514"/>
          <c:h val="0.7798606062054990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1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A51F-4CC7-B3A6-8BCA7E24F8CC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  <a:ln>
                <a:gradFill>
                  <a:gsLst>
                    <a:gs pos="0">
                      <a:schemeClr val="accent1">
                        <a:tint val="66000"/>
                        <a:satMod val="160000"/>
                      </a:schemeClr>
                    </a:gs>
                    <a:gs pos="50000">
                      <a:schemeClr val="accent1">
                        <a:tint val="44500"/>
                        <a:satMod val="160000"/>
                      </a:schemeClr>
                    </a:gs>
                    <a:gs pos="100000">
                      <a:schemeClr val="accent1">
                        <a:tint val="23500"/>
                        <a:satMod val="160000"/>
                      </a:schemeClr>
                    </a:gs>
                  </a:gsLst>
                  <a:lin ang="5400000" scaled="0"/>
                </a:gra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3-A51F-4CC7-B3A6-8BCA7E24F8CC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5-A51F-4CC7-B3A6-8BCA7E24F8CC}"/>
              </c:ext>
            </c:extLst>
          </c:dPt>
          <c:dPt>
            <c:idx val="4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7-A51F-4CC7-B3A6-8BCA7E24F8CC}"/>
              </c:ext>
            </c:extLst>
          </c:dPt>
          <c:dPt>
            <c:idx val="5"/>
            <c:bubble3D val="0"/>
            <c:spPr>
              <a:solidFill>
                <a:srgbClr val="DF53D5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9-A51F-4CC7-B3A6-8BCA7E24F8CC}"/>
              </c:ext>
            </c:extLst>
          </c:dPt>
          <c:dPt>
            <c:idx val="6"/>
            <c:bubble3D val="0"/>
            <c:spPr>
              <a:solidFill>
                <a:srgbClr val="FF99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B-A51F-4CC7-B3A6-8BCA7E24F8CC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7,5%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A51F-4CC7-B3A6-8BCA7E24F8C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0,1%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51F-4CC7-B3A6-8BCA7E24F8C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51F-4CC7-B3A6-8BCA7E24F8C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13,1%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51F-4CC7-B3A6-8BCA7E24F8C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 dirty="0"/>
                      <a:t>65,7%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51F-4CC7-B3A6-8BCA7E24F8CC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5,1%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A51F-4CC7-B3A6-8BCA7E24F8CC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pPr>
                      <a:defRPr/>
                    </a:pPr>
                    <a:r>
                      <a:rPr lang="en-US" dirty="0"/>
                      <a:t>1,6%</a:t>
                    </a:r>
                  </a:p>
                </c:rich>
              </c:tx>
              <c:numFmt formatCode="#,##0.00" sourceLinked="0"/>
              <c:spPr/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A51F-4CC7-B3A6-8BCA7E24F8CC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5,6%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A51F-4CC7-B3A6-8BCA7E24F8CC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0,2%</a:t>
                    </a: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3680-4A15-B001-86A92DBFB78D}"/>
                </c:ext>
              </c:extLst>
            </c:dLbl>
            <c:spPr>
              <a:noFill/>
              <a:ln>
                <a:noFill/>
              </a:ln>
              <a:effectLst/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Охрана окружающей среды         0,2%</c:v>
                </c:pt>
                <c:pt idx="9">
                  <c:v>Нац.без-ть и правоохр.деят-ть   0,0%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7.4999999999999997E-2</c:v>
                </c:pt>
                <c:pt idx="1">
                  <c:v>1E-3</c:v>
                </c:pt>
                <c:pt idx="2">
                  <c:v>0.01</c:v>
                </c:pt>
                <c:pt idx="3">
                  <c:v>0.13100000000000001</c:v>
                </c:pt>
                <c:pt idx="4">
                  <c:v>0.65700000000000003</c:v>
                </c:pt>
                <c:pt idx="5">
                  <c:v>5.0999999999999997E-2</c:v>
                </c:pt>
                <c:pt idx="6">
                  <c:v>1.6E-2</c:v>
                </c:pt>
                <c:pt idx="7">
                  <c:v>5.6000000000000001E-2</c:v>
                </c:pt>
                <c:pt idx="8">
                  <c:v>2E-3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A51F-4CC7-B3A6-8BCA7E24F8CC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987732059902954"/>
          <c:y val="1.1162613436763004E-2"/>
          <c:w val="0.39240661112983682"/>
          <c:h val="0.98798762162853915"/>
        </c:manualLayout>
      </c:layout>
      <c:overlay val="0"/>
      <c:txPr>
        <a:bodyPr/>
        <a:lstStyle/>
        <a:p>
          <a:pPr>
            <a:defRPr sz="16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6657541071254983"/>
          <c:y val="3.6038066295205569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746 653,7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82-4EDC-9BB0-DD3997F35F4B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618 381,4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82-4EDC-9BB0-DD3997F35F4B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478 883,5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182-4EDC-9BB0-DD3997F35F4B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448 349,0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182-4EDC-9BB0-DD3997F35F4B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746653.7</c:v>
                </c:pt>
                <c:pt idx="1">
                  <c:v>616230.6</c:v>
                </c:pt>
                <c:pt idx="2">
                  <c:v>481247.2</c:v>
                </c:pt>
                <c:pt idx="3">
                  <c:v>448349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182-4EDC-9BB0-DD3997F35F4B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C182-4EDC-9BB0-DD3997F35F4B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C182-4EDC-9BB0-DD3997F35F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2856320"/>
        <c:axId val="32874496"/>
      </c:barChart>
      <c:catAx>
        <c:axId val="328563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2874496"/>
        <c:crosses val="autoZero"/>
        <c:auto val="1"/>
        <c:lblAlgn val="ctr"/>
        <c:lblOffset val="100"/>
        <c:noMultiLvlLbl val="0"/>
      </c:catAx>
      <c:valAx>
        <c:axId val="32874496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3285632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885936132983378"/>
          <c:y val="2.7108093280248043E-2"/>
          <c:w val="0.83342458928745022"/>
          <c:h val="0.867307762686982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46F-439B-9DC6-8C67F7721CB0}"/>
                </c:ext>
              </c:extLst>
            </c:dLbl>
            <c:dLbl>
              <c:idx val="1"/>
              <c:layout>
                <c:manualLayout>
                  <c:x val="1.2345679012345678E-2"/>
                  <c:y val="-1.2758611051685393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594 987,1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46F-439B-9DC6-8C67F7721CB0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479 883,5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46F-439B-9DC6-8C67F7721CB0}"/>
                </c:ext>
              </c:extLst>
            </c:dLbl>
            <c:dLbl>
              <c:idx val="3"/>
              <c:layout>
                <c:manualLayout>
                  <c:x val="1.5432098765432098E-2"/>
                  <c:y val="-3.061855708160048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448</a:t>
                    </a:r>
                    <a:r>
                      <a:rPr lang="en-US" baseline="0" dirty="0"/>
                      <a:t> 349,0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46F-439B-9DC6-8C67F7721CB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725762.3</c:v>
                </c:pt>
                <c:pt idx="1">
                  <c:v>577594.30000000005</c:v>
                </c:pt>
                <c:pt idx="2">
                  <c:v>496489.2</c:v>
                </c:pt>
                <c:pt idx="3">
                  <c:v>448349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46F-439B-9DC6-8C67F7721CB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D46F-439B-9DC6-8C67F7721CB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D46F-439B-9DC6-8C67F7721CB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819456"/>
        <c:axId val="8820992"/>
      </c:barChart>
      <c:catAx>
        <c:axId val="88194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820992"/>
        <c:crosses val="autoZero"/>
        <c:auto val="1"/>
        <c:lblAlgn val="ctr"/>
        <c:lblOffset val="100"/>
        <c:noMultiLvlLbl val="0"/>
      </c:catAx>
      <c:valAx>
        <c:axId val="8820992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88194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c:rich>
      </c:tx>
      <c:layout>
        <c:manualLayout>
          <c:xMode val="edge"/>
          <c:yMode val="edge"/>
          <c:x val="0.86613348271037727"/>
          <c:y val="1.3742995692184436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750092664236913"/>
          <c:y val="8.339175146423479E-2"/>
          <c:w val="0.81469512237086739"/>
          <c:h val="0.81995408178434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c:spPr>
          <c:invertIfNegative val="0"/>
          <c:dLbls>
            <c:dLbl>
              <c:idx val="0"/>
              <c:layout>
                <c:manualLayout>
                  <c:x val="1.5432098765432098E-3"/>
                  <c:y val="5.1013349782296751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D34-4E0F-A494-0D5199ADF02F}"/>
                </c:ext>
              </c:extLst>
            </c:dLbl>
            <c:dLbl>
              <c:idx val="1"/>
              <c:layout>
                <c:manualLayout>
                  <c:x val="-7.9445450013911345E-3"/>
                  <c:y val="-2.5065485681559641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-23 394,3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D34-4E0F-A494-0D5199ADF02F}"/>
                </c:ext>
              </c:extLst>
            </c:dLbl>
            <c:dLbl>
              <c:idx val="2"/>
              <c:layout>
                <c:manualLayout>
                  <c:x val="4.6296296296296294E-3"/>
                  <c:y val="-1.05261177979460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D34-4E0F-A494-0D5199ADF02F}"/>
                </c:ext>
              </c:extLst>
            </c:dLbl>
            <c:dLbl>
              <c:idx val="3"/>
              <c:layout>
                <c:manualLayout>
                  <c:x val="-1.7344434689164218E-2"/>
                  <c:y val="0.18808043237762315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D34-4E0F-A494-0D5199ADF02F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-20891.400000000001</c:v>
                </c:pt>
                <c:pt idx="1">
                  <c:v>-38636.300000000003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34-4E0F-A494-0D5199ADF02F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766080"/>
        <c:axId val="40773120"/>
      </c:barChart>
      <c:catAx>
        <c:axId val="407660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0773120"/>
        <c:crosses val="autoZero"/>
        <c:auto val="1"/>
        <c:lblAlgn val="ctr"/>
        <c:lblOffset val="100"/>
        <c:tickLblSkip val="1"/>
        <c:noMultiLvlLbl val="0"/>
      </c:catAx>
      <c:valAx>
        <c:axId val="40773120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4076608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2309176630698944"/>
          <c:y val="0.40120422152511021"/>
          <c:w val="8.6983571498007121E-3"/>
          <c:h val="9.0465937990480503E-3"/>
        </c:manualLayout>
      </c:layout>
      <c:overlay val="1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493960824341403"/>
          <c:y val="4.1333590196789796E-2"/>
          <c:w val="0.74370771361913091"/>
          <c:h val="0.816512715591845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Lbls>
            <c:dLbl>
              <c:idx val="0"/>
              <c:layout>
                <c:manualLayout>
                  <c:x val="1.6975308641975308E-2"/>
                  <c:y val="-1.9208042573794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14-4E67-AB9F-72759F5A4E10}"/>
                </c:ext>
              </c:extLst>
            </c:dLbl>
            <c:dLbl>
              <c:idx val="1"/>
              <c:layout>
                <c:manualLayout>
                  <c:x val="1.5432098765432098E-3"/>
                  <c:y val="-6.51863492071294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14-4E67-AB9F-72759F5A4E10}"/>
                </c:ext>
              </c:extLst>
            </c:dLbl>
            <c:dLbl>
              <c:idx val="2"/>
              <c:layout>
                <c:manualLayout>
                  <c:x val="1.5432098765432098E-3"/>
                  <c:y val="-1.612265620761020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214-4E67-AB9F-72759F5A4E10}"/>
                </c:ext>
              </c:extLst>
            </c:dLbl>
            <c:dLbl>
              <c:idx val="3"/>
              <c:layout>
                <c:manualLayout>
                  <c:x val="9.2592592592592587E-3"/>
                  <c:y val="-1.37216508858858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214-4E67-AB9F-72759F5A4E10}"/>
                </c:ext>
              </c:extLst>
            </c:dLbl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14-4E67-AB9F-72759F5A4E1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5-6214-4E67-AB9F-72759F5A4E10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2022 год</c:v>
                </c:pt>
                <c:pt idx="1">
                  <c:v>2023 год</c:v>
                </c:pt>
                <c:pt idx="2">
                  <c:v>2024 год</c:v>
                </c:pt>
                <c:pt idx="3">
                  <c:v>2025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6-6214-4E67-AB9F-72759F5A4E10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40123520"/>
        <c:axId val="140133504"/>
      </c:barChart>
      <c:catAx>
        <c:axId val="140123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133504"/>
        <c:crosses val="autoZero"/>
        <c:auto val="1"/>
        <c:lblAlgn val="ctr"/>
        <c:lblOffset val="100"/>
        <c:noMultiLvlLbl val="0"/>
      </c:catAx>
      <c:valAx>
        <c:axId val="140133504"/>
        <c:scaling>
          <c:orientation val="minMax"/>
        </c:scaling>
        <c:delete val="0"/>
        <c:axPos val="l"/>
        <c:majorGridlines/>
        <c:numFmt formatCode="#\ ##0.0" sourceLinked="1"/>
        <c:majorTickMark val="out"/>
        <c:minorTickMark val="none"/>
        <c:tickLblPos val="nextTo"/>
        <c:crossAx val="140123520"/>
        <c:crosses val="autoZero"/>
        <c:crossBetween val="between"/>
      </c:valAx>
      <c:spPr>
        <a:solidFill>
          <a:srgbClr val="FFFFCC"/>
        </a:solidFill>
        <a:ln w="25400">
          <a:solidFill>
            <a:schemeClr val="tx2">
              <a:lumMod val="40000"/>
              <a:lumOff val="60000"/>
            </a:schemeClr>
          </a:solidFill>
        </a:ln>
      </c:spPr>
    </c:plotArea>
    <c:legend>
      <c:legendPos val="r"/>
      <c:layout>
        <c:manualLayout>
          <c:xMode val="edge"/>
          <c:yMode val="edge"/>
          <c:x val="0.98512880334402642"/>
          <c:y val="0.36232708928464502"/>
          <c:w val="5.6119373967142916E-3"/>
          <c:h val="1.1578751306627994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08A3A747-F9C8-4390-9679-40C3BFED62EB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BDF80373-EF68-4C80-BA33-AF23358853AC}" type="presOf" srcId="{A639FAC6-C678-46EC-A156-D7A42517EA46}" destId="{2CFCE3BF-5A8A-4F16-8BA0-B43E4B6D70B3}" srcOrd="0" destOrd="0" presId="urn:microsoft.com/office/officeart/2005/8/layout/orgChart1"/>
    <dgm:cxn modelId="{F7019D7C-FD2A-4026-A184-442EFD23EDD4}" type="presOf" srcId="{4A052E90-AE75-4FC3-B156-DCB5C4ED5E13}" destId="{CE9A521A-B909-40BB-9A55-36FDA4FF0C83}" srcOrd="0" destOrd="0" presId="urn:microsoft.com/office/officeart/2005/8/layout/orgChart1"/>
    <dgm:cxn modelId="{EBE3A688-A262-4F01-AA5E-43541CA9EC57}" type="presOf" srcId="{2B008CF2-4B28-48BF-ABC0-560BD9CF3B9F}" destId="{69F8136B-54F1-4CB4-8361-7C9C923B7FDC}" srcOrd="0" destOrd="0" presId="urn:microsoft.com/office/officeart/2005/8/layout/orgChart1"/>
    <dgm:cxn modelId="{4ED1698C-86BA-4741-8D4E-0B2562654516}" type="presOf" srcId="{845FFA02-31E6-446F-856C-8EF6EE6EC090}" destId="{C09A9293-F510-46EF-8ECD-9EA7E951C009}" srcOrd="0" destOrd="0" presId="urn:microsoft.com/office/officeart/2005/8/layout/orgChart1"/>
    <dgm:cxn modelId="{879977A1-711B-44E3-A53A-BF5CC94A4231}" type="presOf" srcId="{B2A29A05-14A5-419B-B8A5-DD73A182A873}" destId="{A2AF8285-3CBE-42E4-9789-C696F521B017}" srcOrd="1" destOrd="0" presId="urn:microsoft.com/office/officeart/2005/8/layout/orgChart1"/>
    <dgm:cxn modelId="{D3E651BD-C1C2-40AE-A9C4-C9E79FE9563C}" type="presOf" srcId="{23005924-16D9-4175-8253-AB3B49041881}" destId="{CEF9D79A-A373-4F24-A516-59557A068601}" srcOrd="1" destOrd="0" presId="urn:microsoft.com/office/officeart/2005/8/layout/orgChart1"/>
    <dgm:cxn modelId="{71B74ECC-25D4-4ADC-B4F1-95B2AAC2BA1F}" type="presOf" srcId="{93B9B4B9-16FD-4DCA-A85B-3814AC889136}" destId="{13B0EDE5-11CF-424D-B496-468C40F0F547}" srcOrd="1" destOrd="0" presId="urn:microsoft.com/office/officeart/2005/8/layout/orgChart1"/>
    <dgm:cxn modelId="{ED221CCF-3E13-45A9-9A0B-D41F83075780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680C5ADB-FDBA-4E61-9AF2-B44E9FEBED26}" type="presOf" srcId="{B2A29A05-14A5-419B-B8A5-DD73A182A873}" destId="{F3FC3A6C-F2EE-4255-A596-015E2EE78938}" srcOrd="0" destOrd="0" presId="urn:microsoft.com/office/officeart/2005/8/layout/orgChart1"/>
    <dgm:cxn modelId="{A2F509E5-A3FB-467F-A899-B0279D1933DF}" type="presOf" srcId="{360D868A-0532-4C79-BA77-2EB1BABDB300}" destId="{E9628B81-2D27-4323-A98B-D33D73047AAE}" srcOrd="0" destOrd="0" presId="urn:microsoft.com/office/officeart/2005/8/layout/orgChart1"/>
    <dgm:cxn modelId="{B95F16E8-8C1D-4DF8-AB97-05A6DD579BFE}" type="presOf" srcId="{23005924-16D9-4175-8253-AB3B49041881}" destId="{66C1887F-980A-43EA-B54A-9D7EBE1EF9A7}" srcOrd="0" destOrd="0" presId="urn:microsoft.com/office/officeart/2005/8/layout/orgChart1"/>
    <dgm:cxn modelId="{8B8D970F-F197-4C36-A0F3-DBEB74377DBE}" type="presParOf" srcId="{E9628B81-2D27-4323-A98B-D33D73047AAE}" destId="{A55D152C-188F-470E-A0FB-9DB776B94C95}" srcOrd="0" destOrd="0" presId="urn:microsoft.com/office/officeart/2005/8/layout/orgChart1"/>
    <dgm:cxn modelId="{5D712375-6D9F-4509-B960-D366DC410718}" type="presParOf" srcId="{A55D152C-188F-470E-A0FB-9DB776B94C95}" destId="{DC49C72E-3C2C-4899-B9FB-50A1B9C87C78}" srcOrd="0" destOrd="0" presId="urn:microsoft.com/office/officeart/2005/8/layout/orgChart1"/>
    <dgm:cxn modelId="{698674F7-4DF1-470C-9FC7-D2E15A96573D}" type="presParOf" srcId="{DC49C72E-3C2C-4899-B9FB-50A1B9C87C78}" destId="{AD0FE0D4-0035-454F-9181-4C9C10D1F6A3}" srcOrd="0" destOrd="0" presId="urn:microsoft.com/office/officeart/2005/8/layout/orgChart1"/>
    <dgm:cxn modelId="{D86A7CD1-7A8D-4856-96C5-F9B7C7521442}" type="presParOf" srcId="{DC49C72E-3C2C-4899-B9FB-50A1B9C87C78}" destId="{13B0EDE5-11CF-424D-B496-468C40F0F547}" srcOrd="1" destOrd="0" presId="urn:microsoft.com/office/officeart/2005/8/layout/orgChart1"/>
    <dgm:cxn modelId="{DC93BDE2-FE20-4FF1-942B-5CC880DE52B2}" type="presParOf" srcId="{A55D152C-188F-470E-A0FB-9DB776B94C95}" destId="{77695235-4E8C-4829-957E-D3955CB9FCE1}" srcOrd="1" destOrd="0" presId="urn:microsoft.com/office/officeart/2005/8/layout/orgChart1"/>
    <dgm:cxn modelId="{2ACA5CC5-5CFE-404D-93D9-661A4D54E244}" type="presParOf" srcId="{77695235-4E8C-4829-957E-D3955CB9FCE1}" destId="{CE9A521A-B909-40BB-9A55-36FDA4FF0C83}" srcOrd="0" destOrd="0" presId="urn:microsoft.com/office/officeart/2005/8/layout/orgChart1"/>
    <dgm:cxn modelId="{98165EF2-1154-4D2E-8226-993BF2E3C29E}" type="presParOf" srcId="{77695235-4E8C-4829-957E-D3955CB9FCE1}" destId="{A9825F69-5585-4B5C-BBE6-73046D8E7BB8}" srcOrd="1" destOrd="0" presId="urn:microsoft.com/office/officeart/2005/8/layout/orgChart1"/>
    <dgm:cxn modelId="{1ABD8925-50DA-43D8-AD0E-923FCBA934BB}" type="presParOf" srcId="{A9825F69-5585-4B5C-BBE6-73046D8E7BB8}" destId="{995208DF-B0F5-43D4-B501-AD828B4DC9FC}" srcOrd="0" destOrd="0" presId="urn:microsoft.com/office/officeart/2005/8/layout/orgChart1"/>
    <dgm:cxn modelId="{36F78550-25AE-44D2-9637-CA1161E46050}" type="presParOf" srcId="{995208DF-B0F5-43D4-B501-AD828B4DC9FC}" destId="{F3FC3A6C-F2EE-4255-A596-015E2EE78938}" srcOrd="0" destOrd="0" presId="urn:microsoft.com/office/officeart/2005/8/layout/orgChart1"/>
    <dgm:cxn modelId="{94F27C17-F7C5-41FA-9770-04C6755829B1}" type="presParOf" srcId="{995208DF-B0F5-43D4-B501-AD828B4DC9FC}" destId="{A2AF8285-3CBE-42E4-9789-C696F521B017}" srcOrd="1" destOrd="0" presId="urn:microsoft.com/office/officeart/2005/8/layout/orgChart1"/>
    <dgm:cxn modelId="{7F99060D-8077-49E8-AF93-DBE96170E222}" type="presParOf" srcId="{A9825F69-5585-4B5C-BBE6-73046D8E7BB8}" destId="{BD4CD4D4-7737-43B5-BD18-AC08E5E8AA2D}" srcOrd="1" destOrd="0" presId="urn:microsoft.com/office/officeart/2005/8/layout/orgChart1"/>
    <dgm:cxn modelId="{F35E4999-715D-44EE-B2EA-A9FADEC78F4A}" type="presParOf" srcId="{A9825F69-5585-4B5C-BBE6-73046D8E7BB8}" destId="{94E8011F-F005-4D69-B110-BD9AC3583945}" srcOrd="2" destOrd="0" presId="urn:microsoft.com/office/officeart/2005/8/layout/orgChart1"/>
    <dgm:cxn modelId="{DC81E744-FCB8-494C-B108-3FF4EBF1D407}" type="presParOf" srcId="{77695235-4E8C-4829-957E-D3955CB9FCE1}" destId="{2CFCE3BF-5A8A-4F16-8BA0-B43E4B6D70B3}" srcOrd="2" destOrd="0" presId="urn:microsoft.com/office/officeart/2005/8/layout/orgChart1"/>
    <dgm:cxn modelId="{F424718A-B51E-4347-B7C4-86E79414B16E}" type="presParOf" srcId="{77695235-4E8C-4829-957E-D3955CB9FCE1}" destId="{A28C6267-D5EB-41DF-BAE1-4A3B907CB0F5}" srcOrd="3" destOrd="0" presId="urn:microsoft.com/office/officeart/2005/8/layout/orgChart1"/>
    <dgm:cxn modelId="{BDCEF48A-EF55-4597-BB1B-A7F70C5B9F2B}" type="presParOf" srcId="{A28C6267-D5EB-41DF-BAE1-4A3B907CB0F5}" destId="{8C11277B-0069-4792-91E6-8FC7A7E48EB4}" srcOrd="0" destOrd="0" presId="urn:microsoft.com/office/officeart/2005/8/layout/orgChart1"/>
    <dgm:cxn modelId="{23ABE021-ED35-4A87-B575-C7A0CB2F51A2}" type="presParOf" srcId="{8C11277B-0069-4792-91E6-8FC7A7E48EB4}" destId="{66C1887F-980A-43EA-B54A-9D7EBE1EF9A7}" srcOrd="0" destOrd="0" presId="urn:microsoft.com/office/officeart/2005/8/layout/orgChart1"/>
    <dgm:cxn modelId="{57C6A37F-EB45-403D-8097-24BAB28572C5}" type="presParOf" srcId="{8C11277B-0069-4792-91E6-8FC7A7E48EB4}" destId="{CEF9D79A-A373-4F24-A516-59557A068601}" srcOrd="1" destOrd="0" presId="urn:microsoft.com/office/officeart/2005/8/layout/orgChart1"/>
    <dgm:cxn modelId="{0237FD8B-8F32-4C5E-82D5-541EAE64DEE2}" type="presParOf" srcId="{A28C6267-D5EB-41DF-BAE1-4A3B907CB0F5}" destId="{0BA3178D-3C5A-4C1A-B1B7-72A280A4B6FD}" srcOrd="1" destOrd="0" presId="urn:microsoft.com/office/officeart/2005/8/layout/orgChart1"/>
    <dgm:cxn modelId="{467993E4-6A89-4240-A709-0C45713CE0AA}" type="presParOf" srcId="{A28C6267-D5EB-41DF-BAE1-4A3B907CB0F5}" destId="{34E692AE-8A5A-4A87-965C-55C0F3E95653}" srcOrd="2" destOrd="0" presId="urn:microsoft.com/office/officeart/2005/8/layout/orgChart1"/>
    <dgm:cxn modelId="{0C0C1232-704B-45DE-BCE6-7DF5421664C1}" type="presParOf" srcId="{77695235-4E8C-4829-957E-D3955CB9FCE1}" destId="{C09A9293-F510-46EF-8ECD-9EA7E951C009}" srcOrd="4" destOrd="0" presId="urn:microsoft.com/office/officeart/2005/8/layout/orgChart1"/>
    <dgm:cxn modelId="{50CC0000-FBF9-4161-BA6C-45E4E59583FA}" type="presParOf" srcId="{77695235-4E8C-4829-957E-D3955CB9FCE1}" destId="{EC587F15-AE13-431F-B4B2-88B01C4B95C4}" srcOrd="5" destOrd="0" presId="urn:microsoft.com/office/officeart/2005/8/layout/orgChart1"/>
    <dgm:cxn modelId="{A790AD18-9210-4207-94EB-CFDC9777F348}" type="presParOf" srcId="{EC587F15-AE13-431F-B4B2-88B01C4B95C4}" destId="{3180F84B-D77A-43CC-8406-FE65ECD01FC3}" srcOrd="0" destOrd="0" presId="urn:microsoft.com/office/officeart/2005/8/layout/orgChart1"/>
    <dgm:cxn modelId="{30C1C660-A1B5-41F4-9438-9914B30CFE79}" type="presParOf" srcId="{3180F84B-D77A-43CC-8406-FE65ECD01FC3}" destId="{69F8136B-54F1-4CB4-8361-7C9C923B7FDC}" srcOrd="0" destOrd="0" presId="urn:microsoft.com/office/officeart/2005/8/layout/orgChart1"/>
    <dgm:cxn modelId="{4D5A51E7-3479-4818-9567-DC80304A9524}" type="presParOf" srcId="{3180F84B-D77A-43CC-8406-FE65ECD01FC3}" destId="{1DAA27BE-DF86-4668-9BAE-FC1AD59318C6}" srcOrd="1" destOrd="0" presId="urn:microsoft.com/office/officeart/2005/8/layout/orgChart1"/>
    <dgm:cxn modelId="{BEB3B3A1-A8D8-4B49-9DA3-A82D09E6165C}" type="presParOf" srcId="{EC587F15-AE13-431F-B4B2-88B01C4B95C4}" destId="{E8A8F207-E91A-4D9A-A714-AA400B5AC9BA}" srcOrd="1" destOrd="0" presId="urn:microsoft.com/office/officeart/2005/8/layout/orgChart1"/>
    <dgm:cxn modelId="{A1D2F9A7-DED9-410C-ABB0-5EBDBB84336C}" type="presParOf" srcId="{EC587F15-AE13-431F-B4B2-88B01C4B95C4}" destId="{93D43A63-218A-480D-BF16-16EEC5DED061}" srcOrd="2" destOrd="0" presId="urn:microsoft.com/office/officeart/2005/8/layout/orgChart1"/>
    <dgm:cxn modelId="{A48455D8-8303-4ABD-9264-ECFD6FD74C1A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0D868A-0532-4C79-BA77-2EB1BABDB30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B9B4B9-16FD-4DCA-A85B-3814AC88913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gm:t>
    </dgm:pt>
    <dgm:pt modelId="{9CC96B7B-323F-42DB-99AD-0E4D1123636E}" type="parTrans" cxnId="{502F6AD0-E738-4AB7-8A80-411DB2BE656B}">
      <dgm:prSet/>
      <dgm:spPr/>
      <dgm:t>
        <a:bodyPr/>
        <a:lstStyle/>
        <a:p>
          <a:endParaRPr lang="ru-RU"/>
        </a:p>
      </dgm:t>
    </dgm:pt>
    <dgm:pt modelId="{A525A1C6-AE0E-456A-996E-27FD32EC349C}" type="sibTrans" cxnId="{502F6AD0-E738-4AB7-8A80-411DB2BE656B}">
      <dgm:prSet/>
      <dgm:spPr/>
      <dgm:t>
        <a:bodyPr/>
        <a:lstStyle/>
        <a:p>
          <a:endParaRPr lang="ru-RU"/>
        </a:p>
      </dgm:t>
    </dgm:pt>
    <dgm:pt modelId="{23005924-16D9-4175-8253-AB3B4904188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gm:t>
    </dgm:pt>
    <dgm:pt modelId="{A639FAC6-C678-46EC-A156-D7A42517EA46}" type="parTrans" cxnId="{3D5E8C51-DADB-456C-839B-7B27C9DF0E14}">
      <dgm:prSet/>
      <dgm:spPr/>
      <dgm:t>
        <a:bodyPr/>
        <a:lstStyle/>
        <a:p>
          <a:endParaRPr lang="ru-RU"/>
        </a:p>
      </dgm:t>
    </dgm:pt>
    <dgm:pt modelId="{3473D44D-F268-497D-AFF9-8B3C7C07EC18}" type="sibTrans" cxnId="{3D5E8C51-DADB-456C-839B-7B27C9DF0E14}">
      <dgm:prSet/>
      <dgm:spPr/>
      <dgm:t>
        <a:bodyPr/>
        <a:lstStyle/>
        <a:p>
          <a:endParaRPr lang="ru-RU"/>
        </a:p>
      </dgm:t>
    </dgm:pt>
    <dgm:pt modelId="{2B008CF2-4B28-48BF-ABC0-560BD9CF3B9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gm:t>
    </dgm:pt>
    <dgm:pt modelId="{845FFA02-31E6-446F-856C-8EF6EE6EC090}" type="parTrans" cxnId="{4CA3BA1C-4A09-4A21-9233-8D7BDE0E1BB7}">
      <dgm:prSet/>
      <dgm:spPr/>
      <dgm:t>
        <a:bodyPr/>
        <a:lstStyle/>
        <a:p>
          <a:endParaRPr lang="ru-RU"/>
        </a:p>
      </dgm:t>
    </dgm:pt>
    <dgm:pt modelId="{954A16A5-D5D2-4860-AF04-993D09F8C820}" type="sibTrans" cxnId="{4CA3BA1C-4A09-4A21-9233-8D7BDE0E1BB7}">
      <dgm:prSet/>
      <dgm:spPr/>
      <dgm:t>
        <a:bodyPr/>
        <a:lstStyle/>
        <a:p>
          <a:endParaRPr lang="ru-RU"/>
        </a:p>
      </dgm:t>
    </dgm:pt>
    <dgm:pt modelId="{B2A29A05-14A5-419B-B8A5-DD73A182A87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gm:t>
    </dgm:pt>
    <dgm:pt modelId="{82D97D70-EA6F-4A3F-B310-5382696A4E4F}" type="sibTrans" cxnId="{BE1E3B4A-6749-4FE9-BE86-5A7267BA5286}">
      <dgm:prSet/>
      <dgm:spPr/>
      <dgm:t>
        <a:bodyPr/>
        <a:lstStyle/>
        <a:p>
          <a:endParaRPr lang="ru-RU"/>
        </a:p>
      </dgm:t>
    </dgm:pt>
    <dgm:pt modelId="{4A052E90-AE75-4FC3-B156-DCB5C4ED5E13}" type="parTrans" cxnId="{BE1E3B4A-6749-4FE9-BE86-5A7267BA5286}">
      <dgm:prSet/>
      <dgm:spPr/>
      <dgm:t>
        <a:bodyPr/>
        <a:lstStyle/>
        <a:p>
          <a:endParaRPr lang="ru-RU"/>
        </a:p>
      </dgm:t>
    </dgm:pt>
    <dgm:pt modelId="{E9628B81-2D27-4323-A98B-D33D73047AAE}" type="pres">
      <dgm:prSet presAssocID="{360D868A-0532-4C79-BA77-2EB1BABDB30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A55D152C-188F-470E-A0FB-9DB776B94C95}" type="pres">
      <dgm:prSet presAssocID="{93B9B4B9-16FD-4DCA-A85B-3814AC889136}" presName="hierRoot1" presStyleCnt="0">
        <dgm:presLayoutVars>
          <dgm:hierBranch val="init"/>
        </dgm:presLayoutVars>
      </dgm:prSet>
      <dgm:spPr/>
    </dgm:pt>
    <dgm:pt modelId="{DC49C72E-3C2C-4899-B9FB-50A1B9C87C78}" type="pres">
      <dgm:prSet presAssocID="{93B9B4B9-16FD-4DCA-A85B-3814AC889136}" presName="rootComposite1" presStyleCnt="0"/>
      <dgm:spPr/>
    </dgm:pt>
    <dgm:pt modelId="{AD0FE0D4-0035-454F-9181-4C9C10D1F6A3}" type="pres">
      <dgm:prSet presAssocID="{93B9B4B9-16FD-4DCA-A85B-3814AC889136}" presName="rootText1" presStyleLbl="node0" presStyleIdx="0" presStyleCnt="1" custScaleX="254941" custScaleY="146054" custLinFactNeighborX="3868" custLinFactNeighborY="6487">
        <dgm:presLayoutVars>
          <dgm:chPref val="3"/>
        </dgm:presLayoutVars>
      </dgm:prSet>
      <dgm:spPr>
        <a:prstGeom prst="trapezoid">
          <a:avLst/>
        </a:prstGeom>
      </dgm:spPr>
    </dgm:pt>
    <dgm:pt modelId="{13B0EDE5-11CF-424D-B496-468C40F0F547}" type="pres">
      <dgm:prSet presAssocID="{93B9B4B9-16FD-4DCA-A85B-3814AC889136}" presName="rootConnector1" presStyleLbl="node1" presStyleIdx="0" presStyleCnt="0"/>
      <dgm:spPr/>
    </dgm:pt>
    <dgm:pt modelId="{77695235-4E8C-4829-957E-D3955CB9FCE1}" type="pres">
      <dgm:prSet presAssocID="{93B9B4B9-16FD-4DCA-A85B-3814AC889136}" presName="hierChild2" presStyleCnt="0"/>
      <dgm:spPr/>
    </dgm:pt>
    <dgm:pt modelId="{CE9A521A-B909-40BB-9A55-36FDA4FF0C83}" type="pres">
      <dgm:prSet presAssocID="{4A052E90-AE75-4FC3-B156-DCB5C4ED5E13}" presName="Name37" presStyleLbl="parChTrans1D2" presStyleIdx="0" presStyleCnt="3"/>
      <dgm:spPr/>
    </dgm:pt>
    <dgm:pt modelId="{A9825F69-5585-4B5C-BBE6-73046D8E7BB8}" type="pres">
      <dgm:prSet presAssocID="{B2A29A05-14A5-419B-B8A5-DD73A182A873}" presName="hierRoot2" presStyleCnt="0">
        <dgm:presLayoutVars>
          <dgm:hierBranch val="init"/>
        </dgm:presLayoutVars>
      </dgm:prSet>
      <dgm:spPr/>
    </dgm:pt>
    <dgm:pt modelId="{995208DF-B0F5-43D4-B501-AD828B4DC9FC}" type="pres">
      <dgm:prSet presAssocID="{B2A29A05-14A5-419B-B8A5-DD73A182A873}" presName="rootComposite" presStyleCnt="0"/>
      <dgm:spPr/>
    </dgm:pt>
    <dgm:pt modelId="{F3FC3A6C-F2EE-4255-A596-015E2EE78938}" type="pres">
      <dgm:prSet presAssocID="{B2A29A05-14A5-419B-B8A5-DD73A182A873}" presName="rootText" presStyleLbl="node2" presStyleIdx="0" presStyleCnt="3" custScaleX="105804" custScaleY="136315">
        <dgm:presLayoutVars>
          <dgm:chPref val="3"/>
        </dgm:presLayoutVars>
      </dgm:prSet>
      <dgm:spPr/>
    </dgm:pt>
    <dgm:pt modelId="{A2AF8285-3CBE-42E4-9789-C696F521B017}" type="pres">
      <dgm:prSet presAssocID="{B2A29A05-14A5-419B-B8A5-DD73A182A873}" presName="rootConnector" presStyleLbl="node2" presStyleIdx="0" presStyleCnt="3"/>
      <dgm:spPr/>
    </dgm:pt>
    <dgm:pt modelId="{BD4CD4D4-7737-43B5-BD18-AC08E5E8AA2D}" type="pres">
      <dgm:prSet presAssocID="{B2A29A05-14A5-419B-B8A5-DD73A182A873}" presName="hierChild4" presStyleCnt="0"/>
      <dgm:spPr/>
    </dgm:pt>
    <dgm:pt modelId="{94E8011F-F005-4D69-B110-BD9AC3583945}" type="pres">
      <dgm:prSet presAssocID="{B2A29A05-14A5-419B-B8A5-DD73A182A873}" presName="hierChild5" presStyleCnt="0"/>
      <dgm:spPr/>
    </dgm:pt>
    <dgm:pt modelId="{2CFCE3BF-5A8A-4F16-8BA0-B43E4B6D70B3}" type="pres">
      <dgm:prSet presAssocID="{A639FAC6-C678-46EC-A156-D7A42517EA46}" presName="Name37" presStyleLbl="parChTrans1D2" presStyleIdx="1" presStyleCnt="3"/>
      <dgm:spPr/>
    </dgm:pt>
    <dgm:pt modelId="{A28C6267-D5EB-41DF-BAE1-4A3B907CB0F5}" type="pres">
      <dgm:prSet presAssocID="{23005924-16D9-4175-8253-AB3B49041881}" presName="hierRoot2" presStyleCnt="0">
        <dgm:presLayoutVars>
          <dgm:hierBranch val="init"/>
        </dgm:presLayoutVars>
      </dgm:prSet>
      <dgm:spPr/>
    </dgm:pt>
    <dgm:pt modelId="{8C11277B-0069-4792-91E6-8FC7A7E48EB4}" type="pres">
      <dgm:prSet presAssocID="{23005924-16D9-4175-8253-AB3B49041881}" presName="rootComposite" presStyleCnt="0"/>
      <dgm:spPr/>
    </dgm:pt>
    <dgm:pt modelId="{66C1887F-980A-43EA-B54A-9D7EBE1EF9A7}" type="pres">
      <dgm:prSet presAssocID="{23005924-16D9-4175-8253-AB3B49041881}" presName="rootText" presStyleLbl="node2" presStyleIdx="1" presStyleCnt="3" custScaleX="115783" custScaleY="178140">
        <dgm:presLayoutVars>
          <dgm:chPref val="3"/>
        </dgm:presLayoutVars>
      </dgm:prSet>
      <dgm:spPr/>
    </dgm:pt>
    <dgm:pt modelId="{CEF9D79A-A373-4F24-A516-59557A068601}" type="pres">
      <dgm:prSet presAssocID="{23005924-16D9-4175-8253-AB3B49041881}" presName="rootConnector" presStyleLbl="node2" presStyleIdx="1" presStyleCnt="3"/>
      <dgm:spPr/>
    </dgm:pt>
    <dgm:pt modelId="{0BA3178D-3C5A-4C1A-B1B7-72A280A4B6FD}" type="pres">
      <dgm:prSet presAssocID="{23005924-16D9-4175-8253-AB3B49041881}" presName="hierChild4" presStyleCnt="0"/>
      <dgm:spPr/>
    </dgm:pt>
    <dgm:pt modelId="{34E692AE-8A5A-4A87-965C-55C0F3E95653}" type="pres">
      <dgm:prSet presAssocID="{23005924-16D9-4175-8253-AB3B49041881}" presName="hierChild5" presStyleCnt="0"/>
      <dgm:spPr/>
    </dgm:pt>
    <dgm:pt modelId="{C09A9293-F510-46EF-8ECD-9EA7E951C009}" type="pres">
      <dgm:prSet presAssocID="{845FFA02-31E6-446F-856C-8EF6EE6EC090}" presName="Name37" presStyleLbl="parChTrans1D2" presStyleIdx="2" presStyleCnt="3"/>
      <dgm:spPr/>
    </dgm:pt>
    <dgm:pt modelId="{EC587F15-AE13-431F-B4B2-88B01C4B95C4}" type="pres">
      <dgm:prSet presAssocID="{2B008CF2-4B28-48BF-ABC0-560BD9CF3B9F}" presName="hierRoot2" presStyleCnt="0">
        <dgm:presLayoutVars>
          <dgm:hierBranch val="init"/>
        </dgm:presLayoutVars>
      </dgm:prSet>
      <dgm:spPr/>
    </dgm:pt>
    <dgm:pt modelId="{3180F84B-D77A-43CC-8406-FE65ECD01FC3}" type="pres">
      <dgm:prSet presAssocID="{2B008CF2-4B28-48BF-ABC0-560BD9CF3B9F}" presName="rootComposite" presStyleCnt="0"/>
      <dgm:spPr/>
    </dgm:pt>
    <dgm:pt modelId="{69F8136B-54F1-4CB4-8361-7C9C923B7FDC}" type="pres">
      <dgm:prSet presAssocID="{2B008CF2-4B28-48BF-ABC0-560BD9CF3B9F}" presName="rootText" presStyleLbl="node2" presStyleIdx="2" presStyleCnt="3" custScaleX="92125" custScaleY="133688">
        <dgm:presLayoutVars>
          <dgm:chPref val="3"/>
        </dgm:presLayoutVars>
      </dgm:prSet>
      <dgm:spPr/>
    </dgm:pt>
    <dgm:pt modelId="{1DAA27BE-DF86-4668-9BAE-FC1AD59318C6}" type="pres">
      <dgm:prSet presAssocID="{2B008CF2-4B28-48BF-ABC0-560BD9CF3B9F}" presName="rootConnector" presStyleLbl="node2" presStyleIdx="2" presStyleCnt="3"/>
      <dgm:spPr/>
    </dgm:pt>
    <dgm:pt modelId="{E8A8F207-E91A-4D9A-A714-AA400B5AC9BA}" type="pres">
      <dgm:prSet presAssocID="{2B008CF2-4B28-48BF-ABC0-560BD9CF3B9F}" presName="hierChild4" presStyleCnt="0"/>
      <dgm:spPr/>
    </dgm:pt>
    <dgm:pt modelId="{93D43A63-218A-480D-BF16-16EEC5DED061}" type="pres">
      <dgm:prSet presAssocID="{2B008CF2-4B28-48BF-ABC0-560BD9CF3B9F}" presName="hierChild5" presStyleCnt="0"/>
      <dgm:spPr/>
    </dgm:pt>
    <dgm:pt modelId="{377CA296-A380-4EDF-8FA4-90E18A3C5378}" type="pres">
      <dgm:prSet presAssocID="{93B9B4B9-16FD-4DCA-A85B-3814AC889136}" presName="hierChild3" presStyleCnt="0"/>
      <dgm:spPr/>
    </dgm:pt>
  </dgm:ptLst>
  <dgm:cxnLst>
    <dgm:cxn modelId="{9DE16F08-5503-4217-BBCC-A5328DDD03AA}" type="presOf" srcId="{360D868A-0532-4C79-BA77-2EB1BABDB300}" destId="{E9628B81-2D27-4323-A98B-D33D73047AAE}" srcOrd="0" destOrd="0" presId="urn:microsoft.com/office/officeart/2005/8/layout/orgChart1"/>
    <dgm:cxn modelId="{95F75C13-5979-4C9D-B378-9F00BEBB9EBD}" type="presOf" srcId="{B2A29A05-14A5-419B-B8A5-DD73A182A873}" destId="{F3FC3A6C-F2EE-4255-A596-015E2EE78938}" srcOrd="0" destOrd="0" presId="urn:microsoft.com/office/officeart/2005/8/layout/orgChart1"/>
    <dgm:cxn modelId="{4CA3BA1C-4A09-4A21-9233-8D7BDE0E1BB7}" srcId="{93B9B4B9-16FD-4DCA-A85B-3814AC889136}" destId="{2B008CF2-4B28-48BF-ABC0-560BD9CF3B9F}" srcOrd="2" destOrd="0" parTransId="{845FFA02-31E6-446F-856C-8EF6EE6EC090}" sibTransId="{954A16A5-D5D2-4860-AF04-993D09F8C820}"/>
    <dgm:cxn modelId="{F50C222A-28D3-4F86-9A29-34E1D30966A9}" type="presOf" srcId="{845FFA02-31E6-446F-856C-8EF6EE6EC090}" destId="{C09A9293-F510-46EF-8ECD-9EA7E951C009}" srcOrd="0" destOrd="0" presId="urn:microsoft.com/office/officeart/2005/8/layout/orgChart1"/>
    <dgm:cxn modelId="{85481C30-A395-4AAB-848A-FA45CD42B402}" type="presOf" srcId="{23005924-16D9-4175-8253-AB3B49041881}" destId="{CEF9D79A-A373-4F24-A516-59557A068601}" srcOrd="1" destOrd="0" presId="urn:microsoft.com/office/officeart/2005/8/layout/orgChart1"/>
    <dgm:cxn modelId="{2FEC1B38-D483-479A-8D5F-26223367DDB9}" type="presOf" srcId="{4A052E90-AE75-4FC3-B156-DCB5C4ED5E13}" destId="{CE9A521A-B909-40BB-9A55-36FDA4FF0C83}" srcOrd="0" destOrd="0" presId="urn:microsoft.com/office/officeart/2005/8/layout/orgChart1"/>
    <dgm:cxn modelId="{1A46FB3D-D81D-49C1-B610-F66BF777F752}" type="presOf" srcId="{23005924-16D9-4175-8253-AB3B49041881}" destId="{66C1887F-980A-43EA-B54A-9D7EBE1EF9A7}" srcOrd="0" destOrd="0" presId="urn:microsoft.com/office/officeart/2005/8/layout/orgChart1"/>
    <dgm:cxn modelId="{2125E064-92FB-4482-A978-89B5546F79BD}" type="presOf" srcId="{2B008CF2-4B28-48BF-ABC0-560BD9CF3B9F}" destId="{69F8136B-54F1-4CB4-8361-7C9C923B7FDC}" srcOrd="0" destOrd="0" presId="urn:microsoft.com/office/officeart/2005/8/layout/orgChart1"/>
    <dgm:cxn modelId="{61EE7667-6987-419F-BC5F-630812237E41}" type="presOf" srcId="{2B008CF2-4B28-48BF-ABC0-560BD9CF3B9F}" destId="{1DAA27BE-DF86-4668-9BAE-FC1AD59318C6}" srcOrd="1" destOrd="0" presId="urn:microsoft.com/office/officeart/2005/8/layout/orgChart1"/>
    <dgm:cxn modelId="{BE1E3B4A-6749-4FE9-BE86-5A7267BA5286}" srcId="{93B9B4B9-16FD-4DCA-A85B-3814AC889136}" destId="{B2A29A05-14A5-419B-B8A5-DD73A182A873}" srcOrd="0" destOrd="0" parTransId="{4A052E90-AE75-4FC3-B156-DCB5C4ED5E13}" sibTransId="{82D97D70-EA6F-4A3F-B310-5382696A4E4F}"/>
    <dgm:cxn modelId="{3D5E8C51-DADB-456C-839B-7B27C9DF0E14}" srcId="{93B9B4B9-16FD-4DCA-A85B-3814AC889136}" destId="{23005924-16D9-4175-8253-AB3B49041881}" srcOrd="1" destOrd="0" parTransId="{A639FAC6-C678-46EC-A156-D7A42517EA46}" sibTransId="{3473D44D-F268-497D-AFF9-8B3C7C07EC18}"/>
    <dgm:cxn modelId="{9DCCCE80-776A-4B6F-AC32-C2241A6363D5}" type="presOf" srcId="{B2A29A05-14A5-419B-B8A5-DD73A182A873}" destId="{A2AF8285-3CBE-42E4-9789-C696F521B017}" srcOrd="1" destOrd="0" presId="urn:microsoft.com/office/officeart/2005/8/layout/orgChart1"/>
    <dgm:cxn modelId="{442659BA-CFB1-45AB-9E11-59F6E3B301CF}" type="presOf" srcId="{93B9B4B9-16FD-4DCA-A85B-3814AC889136}" destId="{13B0EDE5-11CF-424D-B496-468C40F0F547}" srcOrd="1" destOrd="0" presId="urn:microsoft.com/office/officeart/2005/8/layout/orgChart1"/>
    <dgm:cxn modelId="{201B41C5-3348-4D80-8E9A-1CEC57AD2A88}" type="presOf" srcId="{93B9B4B9-16FD-4DCA-A85B-3814AC889136}" destId="{AD0FE0D4-0035-454F-9181-4C9C10D1F6A3}" srcOrd="0" destOrd="0" presId="urn:microsoft.com/office/officeart/2005/8/layout/orgChart1"/>
    <dgm:cxn modelId="{502F6AD0-E738-4AB7-8A80-411DB2BE656B}" srcId="{360D868A-0532-4C79-BA77-2EB1BABDB300}" destId="{93B9B4B9-16FD-4DCA-A85B-3814AC889136}" srcOrd="0" destOrd="0" parTransId="{9CC96B7B-323F-42DB-99AD-0E4D1123636E}" sibTransId="{A525A1C6-AE0E-456A-996E-27FD32EC349C}"/>
    <dgm:cxn modelId="{95EBD2EF-D236-4149-8812-3A30B34DFC8E}" type="presOf" srcId="{A639FAC6-C678-46EC-A156-D7A42517EA46}" destId="{2CFCE3BF-5A8A-4F16-8BA0-B43E4B6D70B3}" srcOrd="0" destOrd="0" presId="urn:microsoft.com/office/officeart/2005/8/layout/orgChart1"/>
    <dgm:cxn modelId="{26F9C1D4-357C-45AD-812A-F176BED60480}" type="presParOf" srcId="{E9628B81-2D27-4323-A98B-D33D73047AAE}" destId="{A55D152C-188F-470E-A0FB-9DB776B94C95}" srcOrd="0" destOrd="0" presId="urn:microsoft.com/office/officeart/2005/8/layout/orgChart1"/>
    <dgm:cxn modelId="{1A06F3A2-6480-4F77-A555-2121E880A290}" type="presParOf" srcId="{A55D152C-188F-470E-A0FB-9DB776B94C95}" destId="{DC49C72E-3C2C-4899-B9FB-50A1B9C87C78}" srcOrd="0" destOrd="0" presId="urn:microsoft.com/office/officeart/2005/8/layout/orgChart1"/>
    <dgm:cxn modelId="{04A393A7-86A0-4D72-B7BF-F5693BFA3167}" type="presParOf" srcId="{DC49C72E-3C2C-4899-B9FB-50A1B9C87C78}" destId="{AD0FE0D4-0035-454F-9181-4C9C10D1F6A3}" srcOrd="0" destOrd="0" presId="urn:microsoft.com/office/officeart/2005/8/layout/orgChart1"/>
    <dgm:cxn modelId="{F3B9CC17-2765-4B86-88B1-57FA7D0CB031}" type="presParOf" srcId="{DC49C72E-3C2C-4899-B9FB-50A1B9C87C78}" destId="{13B0EDE5-11CF-424D-B496-468C40F0F547}" srcOrd="1" destOrd="0" presId="urn:microsoft.com/office/officeart/2005/8/layout/orgChart1"/>
    <dgm:cxn modelId="{27B4AA00-D9A7-4F3C-9207-5681497453E5}" type="presParOf" srcId="{A55D152C-188F-470E-A0FB-9DB776B94C95}" destId="{77695235-4E8C-4829-957E-D3955CB9FCE1}" srcOrd="1" destOrd="0" presId="urn:microsoft.com/office/officeart/2005/8/layout/orgChart1"/>
    <dgm:cxn modelId="{169849FD-1180-4B80-8B16-18D28AE46B96}" type="presParOf" srcId="{77695235-4E8C-4829-957E-D3955CB9FCE1}" destId="{CE9A521A-B909-40BB-9A55-36FDA4FF0C83}" srcOrd="0" destOrd="0" presId="urn:microsoft.com/office/officeart/2005/8/layout/orgChart1"/>
    <dgm:cxn modelId="{F90A8086-4007-401B-86C3-735FD2F3F8C1}" type="presParOf" srcId="{77695235-4E8C-4829-957E-D3955CB9FCE1}" destId="{A9825F69-5585-4B5C-BBE6-73046D8E7BB8}" srcOrd="1" destOrd="0" presId="urn:microsoft.com/office/officeart/2005/8/layout/orgChart1"/>
    <dgm:cxn modelId="{B49EBC62-D006-4721-B37D-4E7F172C9719}" type="presParOf" srcId="{A9825F69-5585-4B5C-BBE6-73046D8E7BB8}" destId="{995208DF-B0F5-43D4-B501-AD828B4DC9FC}" srcOrd="0" destOrd="0" presId="urn:microsoft.com/office/officeart/2005/8/layout/orgChart1"/>
    <dgm:cxn modelId="{A57689D9-486C-408F-BD40-F6A8FEAE53C9}" type="presParOf" srcId="{995208DF-B0F5-43D4-B501-AD828B4DC9FC}" destId="{F3FC3A6C-F2EE-4255-A596-015E2EE78938}" srcOrd="0" destOrd="0" presId="urn:microsoft.com/office/officeart/2005/8/layout/orgChart1"/>
    <dgm:cxn modelId="{378EA108-5280-4007-8889-BBDB940F0D4E}" type="presParOf" srcId="{995208DF-B0F5-43D4-B501-AD828B4DC9FC}" destId="{A2AF8285-3CBE-42E4-9789-C696F521B017}" srcOrd="1" destOrd="0" presId="urn:microsoft.com/office/officeart/2005/8/layout/orgChart1"/>
    <dgm:cxn modelId="{D160C162-7999-46D1-B126-74CF7FE40447}" type="presParOf" srcId="{A9825F69-5585-4B5C-BBE6-73046D8E7BB8}" destId="{BD4CD4D4-7737-43B5-BD18-AC08E5E8AA2D}" srcOrd="1" destOrd="0" presId="urn:microsoft.com/office/officeart/2005/8/layout/orgChart1"/>
    <dgm:cxn modelId="{A4A8395D-696B-4971-9F53-6ECA02B77133}" type="presParOf" srcId="{A9825F69-5585-4B5C-BBE6-73046D8E7BB8}" destId="{94E8011F-F005-4D69-B110-BD9AC3583945}" srcOrd="2" destOrd="0" presId="urn:microsoft.com/office/officeart/2005/8/layout/orgChart1"/>
    <dgm:cxn modelId="{7D9ACA97-149F-4D87-A6A0-054021C2E2CA}" type="presParOf" srcId="{77695235-4E8C-4829-957E-D3955CB9FCE1}" destId="{2CFCE3BF-5A8A-4F16-8BA0-B43E4B6D70B3}" srcOrd="2" destOrd="0" presId="urn:microsoft.com/office/officeart/2005/8/layout/orgChart1"/>
    <dgm:cxn modelId="{D77F373A-1EE8-4966-B98C-F72AFF645254}" type="presParOf" srcId="{77695235-4E8C-4829-957E-D3955CB9FCE1}" destId="{A28C6267-D5EB-41DF-BAE1-4A3B907CB0F5}" srcOrd="3" destOrd="0" presId="urn:microsoft.com/office/officeart/2005/8/layout/orgChart1"/>
    <dgm:cxn modelId="{760756A3-F0F3-4CBB-8CC4-10F9FA1D824B}" type="presParOf" srcId="{A28C6267-D5EB-41DF-BAE1-4A3B907CB0F5}" destId="{8C11277B-0069-4792-91E6-8FC7A7E48EB4}" srcOrd="0" destOrd="0" presId="urn:microsoft.com/office/officeart/2005/8/layout/orgChart1"/>
    <dgm:cxn modelId="{90774FBE-DF7B-4E77-A7B6-CD7AE8E0A194}" type="presParOf" srcId="{8C11277B-0069-4792-91E6-8FC7A7E48EB4}" destId="{66C1887F-980A-43EA-B54A-9D7EBE1EF9A7}" srcOrd="0" destOrd="0" presId="urn:microsoft.com/office/officeart/2005/8/layout/orgChart1"/>
    <dgm:cxn modelId="{3C5A6A89-731E-4ECD-A7B5-DC42F57BC16F}" type="presParOf" srcId="{8C11277B-0069-4792-91E6-8FC7A7E48EB4}" destId="{CEF9D79A-A373-4F24-A516-59557A068601}" srcOrd="1" destOrd="0" presId="urn:microsoft.com/office/officeart/2005/8/layout/orgChart1"/>
    <dgm:cxn modelId="{8C96DDD7-E451-4287-A5CB-C42B285D0AFA}" type="presParOf" srcId="{A28C6267-D5EB-41DF-BAE1-4A3B907CB0F5}" destId="{0BA3178D-3C5A-4C1A-B1B7-72A280A4B6FD}" srcOrd="1" destOrd="0" presId="urn:microsoft.com/office/officeart/2005/8/layout/orgChart1"/>
    <dgm:cxn modelId="{F84F79E5-5F6C-45EB-BEC3-A969EC6B14AA}" type="presParOf" srcId="{A28C6267-D5EB-41DF-BAE1-4A3B907CB0F5}" destId="{34E692AE-8A5A-4A87-965C-55C0F3E95653}" srcOrd="2" destOrd="0" presId="urn:microsoft.com/office/officeart/2005/8/layout/orgChart1"/>
    <dgm:cxn modelId="{A645395E-072F-4351-95AB-1044544B8F7E}" type="presParOf" srcId="{77695235-4E8C-4829-957E-D3955CB9FCE1}" destId="{C09A9293-F510-46EF-8ECD-9EA7E951C009}" srcOrd="4" destOrd="0" presId="urn:microsoft.com/office/officeart/2005/8/layout/orgChart1"/>
    <dgm:cxn modelId="{38327608-56F1-4DC0-918C-655DF1A31C13}" type="presParOf" srcId="{77695235-4E8C-4829-957E-D3955CB9FCE1}" destId="{EC587F15-AE13-431F-B4B2-88B01C4B95C4}" srcOrd="5" destOrd="0" presId="urn:microsoft.com/office/officeart/2005/8/layout/orgChart1"/>
    <dgm:cxn modelId="{BCDF87D8-00B9-4566-A407-FA17318355C4}" type="presParOf" srcId="{EC587F15-AE13-431F-B4B2-88B01C4B95C4}" destId="{3180F84B-D77A-43CC-8406-FE65ECD01FC3}" srcOrd="0" destOrd="0" presId="urn:microsoft.com/office/officeart/2005/8/layout/orgChart1"/>
    <dgm:cxn modelId="{E59F3BEE-AD04-4768-9C3D-9D8FC28384BF}" type="presParOf" srcId="{3180F84B-D77A-43CC-8406-FE65ECD01FC3}" destId="{69F8136B-54F1-4CB4-8361-7C9C923B7FDC}" srcOrd="0" destOrd="0" presId="urn:microsoft.com/office/officeart/2005/8/layout/orgChart1"/>
    <dgm:cxn modelId="{359C7BC2-3927-4992-AD8C-B92EBD703E64}" type="presParOf" srcId="{3180F84B-D77A-43CC-8406-FE65ECD01FC3}" destId="{1DAA27BE-DF86-4668-9BAE-FC1AD59318C6}" srcOrd="1" destOrd="0" presId="urn:microsoft.com/office/officeart/2005/8/layout/orgChart1"/>
    <dgm:cxn modelId="{4BCAC3C9-C9E1-4D45-A483-7631A7DBF37F}" type="presParOf" srcId="{EC587F15-AE13-431F-B4B2-88B01C4B95C4}" destId="{E8A8F207-E91A-4D9A-A714-AA400B5AC9BA}" srcOrd="1" destOrd="0" presId="urn:microsoft.com/office/officeart/2005/8/layout/orgChart1"/>
    <dgm:cxn modelId="{AD16DA4E-7378-4689-8EB5-C5FD9EAEA16B}" type="presParOf" srcId="{EC587F15-AE13-431F-B4B2-88B01C4B95C4}" destId="{93D43A63-218A-480D-BF16-16EEC5DED061}" srcOrd="2" destOrd="0" presId="urn:microsoft.com/office/officeart/2005/8/layout/orgChart1"/>
    <dgm:cxn modelId="{1B94341C-3AA2-4F3B-B90E-EB6F835879D7}" type="presParOf" srcId="{A55D152C-188F-470E-A0FB-9DB776B94C95}" destId="{377CA296-A380-4EDF-8FA4-90E18A3C537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2F5C31-4792-499E-8AB0-88F6BB308B03}" type="doc">
      <dgm:prSet loTypeId="urn:microsoft.com/office/officeart/2005/8/layout/equation2" loCatId="process" qsTypeId="urn:microsoft.com/office/officeart/2005/8/quickstyle/3d2" qsCatId="3D" csTypeId="urn:microsoft.com/office/officeart/2005/8/colors/accent1_2#1" csCatId="accent1" phldr="1"/>
      <dgm:spPr/>
    </dgm:pt>
    <dgm:pt modelId="{217EF444-7AA1-4130-AD44-228DF7FE18A4}">
      <dgm:prSet phldrT="[Текст]" custT="1"/>
      <dgm:spPr>
        <a:solidFill>
          <a:srgbClr val="FF9999"/>
        </a:solidFill>
      </dgm:spPr>
      <dgm:t>
        <a:bodyPr/>
        <a:lstStyle/>
        <a:p>
          <a:r>
            <a:rPr lang="ru-RU" sz="20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92,7%</a:t>
          </a:r>
        </a:p>
      </dgm:t>
    </dgm:pt>
    <dgm:pt modelId="{B577D5A6-6778-456E-B9F1-5C27B2D66550}" type="parTrans" cxnId="{8EB122A2-5714-4895-BE16-9C0A63C2FB16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6A07B90-C85F-4AD8-AE4E-C7C34E72B83C}" type="sibTrans" cxnId="{8EB122A2-5714-4895-BE16-9C0A63C2FB16}">
      <dgm:prSet custT="1"/>
      <dgm:spPr>
        <a:solidFill>
          <a:schemeClr val="bg1">
            <a:lumMod val="50000"/>
          </a:schemeClr>
        </a:solidFill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217F6D-F370-461E-BD02-E82104F13DB2}">
      <dgm:prSet phldrT="[Текст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>
            <a:spcAft>
              <a:spcPts val="0"/>
            </a:spcAft>
          </a:pPr>
          <a:r>
            <a:rPr lang="ru-RU" sz="1800" b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>
            <a:spcAft>
              <a:spcPts val="0"/>
            </a:spcAft>
          </a:pPr>
          <a:r>
            <a:rPr lang="ru-RU" sz="1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>
            <a:spcAft>
              <a:spcPct val="35000"/>
            </a:spcAft>
          </a:pPr>
          <a:r>
            <a: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7,3%</a:t>
          </a:r>
        </a:p>
      </dgm:t>
    </dgm:pt>
    <dgm:pt modelId="{556A508C-553A-4163-9DBA-C57D6069AA46}" type="parTrans" cxnId="{84D424E2-BCD7-48BC-88FE-BEE50F6590AE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C3C245-8AFD-495C-8F4C-77430F1ED532}" type="sibTrans" cxnId="{84D424E2-BCD7-48BC-88FE-BEE50F6590AE}">
      <dgm:prSet custT="1"/>
      <dgm:spPr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</dgm:spPr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FF51974-FDD1-42F2-A224-1D2F38CB69CB}">
      <dgm:prSet phldrT="[Текст]" custT="1"/>
      <dgm:spPr>
        <a:solidFill>
          <a:srgbClr val="92D050"/>
        </a:solidFill>
      </dgm:spPr>
      <dgm:t>
        <a:bodyPr/>
        <a:lstStyle/>
        <a:p>
          <a:r>
            <a: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gm:t>
    </dgm:pt>
    <dgm:pt modelId="{FE15F672-8996-4D0C-82D4-F37FEE96DD9F}" type="par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2F37C6-A738-454F-A4B2-CAE4CB35B881}" type="sibTrans" cxnId="{7E336E1C-9AA5-4864-9659-D9470C61AD5D}">
      <dgm:prSet/>
      <dgm:spPr/>
      <dgm:t>
        <a:bodyPr/>
        <a:lstStyle/>
        <a:p>
          <a:endParaRPr lang="ru-RU" sz="18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64CB04-2976-45CC-93CA-A7A5DA27176B}" type="pres">
      <dgm:prSet presAssocID="{422F5C31-4792-499E-8AB0-88F6BB308B03}" presName="Name0" presStyleCnt="0">
        <dgm:presLayoutVars>
          <dgm:dir/>
          <dgm:resizeHandles val="exact"/>
        </dgm:presLayoutVars>
      </dgm:prSet>
      <dgm:spPr/>
    </dgm:pt>
    <dgm:pt modelId="{8E539940-1AB5-49A6-B4E7-34B9C5AAF1B4}" type="pres">
      <dgm:prSet presAssocID="{422F5C31-4792-499E-8AB0-88F6BB308B03}" presName="vNodes" presStyleCnt="0"/>
      <dgm:spPr/>
    </dgm:pt>
    <dgm:pt modelId="{E9FE8C4C-9997-438E-84B6-AFD09ADE3674}" type="pres">
      <dgm:prSet presAssocID="{217EF444-7AA1-4130-AD44-228DF7FE18A4}" presName="node" presStyleLbl="node1" presStyleIdx="0" presStyleCnt="3" custScaleX="313167" custScaleY="113737" custLinFactNeighborX="-5141" custLinFactNeighborY="-32332">
        <dgm:presLayoutVars>
          <dgm:bulletEnabled val="1"/>
        </dgm:presLayoutVars>
      </dgm:prSet>
      <dgm:spPr>
        <a:prstGeom prst="roundRect">
          <a:avLst/>
        </a:prstGeom>
      </dgm:spPr>
    </dgm:pt>
    <dgm:pt modelId="{F0D6D4A7-9718-4F23-8517-BCB2F279FA3E}" type="pres">
      <dgm:prSet presAssocID="{B6A07B90-C85F-4AD8-AE4E-C7C34E72B83C}" presName="spacerT" presStyleCnt="0"/>
      <dgm:spPr/>
    </dgm:pt>
    <dgm:pt modelId="{3C76BDCE-9304-44AD-B894-E717D18F6967}" type="pres">
      <dgm:prSet presAssocID="{B6A07B90-C85F-4AD8-AE4E-C7C34E72B83C}" presName="sibTrans" presStyleLbl="sibTrans2D1" presStyleIdx="0" presStyleCnt="2"/>
      <dgm:spPr/>
    </dgm:pt>
    <dgm:pt modelId="{10843130-617A-41BD-A60F-569BCBBBAAED}" type="pres">
      <dgm:prSet presAssocID="{B6A07B90-C85F-4AD8-AE4E-C7C34E72B83C}" presName="spacerB" presStyleCnt="0"/>
      <dgm:spPr/>
    </dgm:pt>
    <dgm:pt modelId="{6E35F2E9-70D3-419A-982A-27166A220428}" type="pres">
      <dgm:prSet presAssocID="{59217F6D-F370-461E-BD02-E82104F13DB2}" presName="node" presStyleLbl="node1" presStyleIdx="1" presStyleCnt="3" custScaleX="313167" custScaleY="125798">
        <dgm:presLayoutVars>
          <dgm:bulletEnabled val="1"/>
        </dgm:presLayoutVars>
      </dgm:prSet>
      <dgm:spPr>
        <a:prstGeom prst="roundRect">
          <a:avLst/>
        </a:prstGeom>
      </dgm:spPr>
    </dgm:pt>
    <dgm:pt modelId="{1C394434-22C3-4661-ACCF-07E959E2DBB4}" type="pres">
      <dgm:prSet presAssocID="{422F5C31-4792-499E-8AB0-88F6BB308B03}" presName="sibTransLast" presStyleLbl="sibTrans2D1" presStyleIdx="1" presStyleCnt="2"/>
      <dgm:spPr/>
    </dgm:pt>
    <dgm:pt modelId="{E45CEFB8-3558-4EE9-A865-7C534C689764}" type="pres">
      <dgm:prSet presAssocID="{422F5C31-4792-499E-8AB0-88F6BB308B03}" presName="connectorText" presStyleLbl="sibTrans2D1" presStyleIdx="1" presStyleCnt="2"/>
      <dgm:spPr/>
    </dgm:pt>
    <dgm:pt modelId="{0AA40DB1-9CDB-4A7F-9ECA-B24E862B75A4}" type="pres">
      <dgm:prSet presAssocID="{422F5C31-4792-499E-8AB0-88F6BB308B03}" presName="lastNode" presStyleLbl="node1" presStyleIdx="2" presStyleCnt="3" custScaleX="141934" custScaleY="126390" custLinFactNeighborX="-7301" custLinFactNeighborY="697">
        <dgm:presLayoutVars>
          <dgm:bulletEnabled val="1"/>
        </dgm:presLayoutVars>
      </dgm:prSet>
      <dgm:spPr/>
    </dgm:pt>
  </dgm:ptLst>
  <dgm:cxnLst>
    <dgm:cxn modelId="{8B1D0103-20D8-42D7-80DC-E56AF252BF8F}" type="presOf" srcId="{217EF444-7AA1-4130-AD44-228DF7FE18A4}" destId="{E9FE8C4C-9997-438E-84B6-AFD09ADE3674}" srcOrd="0" destOrd="0" presId="urn:microsoft.com/office/officeart/2005/8/layout/equation2"/>
    <dgm:cxn modelId="{DF392D12-06C8-49DE-A681-A5FD8292B7FC}" type="presOf" srcId="{59217F6D-F370-461E-BD02-E82104F13DB2}" destId="{6E35F2E9-70D3-419A-982A-27166A220428}" srcOrd="0" destOrd="0" presId="urn:microsoft.com/office/officeart/2005/8/layout/equation2"/>
    <dgm:cxn modelId="{7E336E1C-9AA5-4864-9659-D9470C61AD5D}" srcId="{422F5C31-4792-499E-8AB0-88F6BB308B03}" destId="{8FF51974-FDD1-42F2-A224-1D2F38CB69CB}" srcOrd="2" destOrd="0" parTransId="{FE15F672-8996-4D0C-82D4-F37FEE96DD9F}" sibTransId="{F12F37C6-A738-454F-A4B2-CAE4CB35B881}"/>
    <dgm:cxn modelId="{08DB4E1D-4735-4ED7-A686-A28405CF4462}" type="presOf" srcId="{422F5C31-4792-499E-8AB0-88F6BB308B03}" destId="{6064CB04-2976-45CC-93CA-A7A5DA27176B}" srcOrd="0" destOrd="0" presId="urn:microsoft.com/office/officeart/2005/8/layout/equation2"/>
    <dgm:cxn modelId="{6539CF2B-BEC4-4AEA-AACF-F31EA3294573}" type="presOf" srcId="{BCC3C245-8AFD-495C-8F4C-77430F1ED532}" destId="{1C394434-22C3-4661-ACCF-07E959E2DBB4}" srcOrd="0" destOrd="0" presId="urn:microsoft.com/office/officeart/2005/8/layout/equation2"/>
    <dgm:cxn modelId="{2359402F-C9C3-413D-82D0-1B37B7FAAB4E}" type="presOf" srcId="{8FF51974-FDD1-42F2-A224-1D2F38CB69CB}" destId="{0AA40DB1-9CDB-4A7F-9ECA-B24E862B75A4}" srcOrd="0" destOrd="0" presId="urn:microsoft.com/office/officeart/2005/8/layout/equation2"/>
    <dgm:cxn modelId="{06AF3091-E98B-4AED-9F5E-A5FC5DE0550F}" type="presOf" srcId="{BCC3C245-8AFD-495C-8F4C-77430F1ED532}" destId="{E45CEFB8-3558-4EE9-A865-7C534C689764}" srcOrd="1" destOrd="0" presId="urn:microsoft.com/office/officeart/2005/8/layout/equation2"/>
    <dgm:cxn modelId="{8EB122A2-5714-4895-BE16-9C0A63C2FB16}" srcId="{422F5C31-4792-499E-8AB0-88F6BB308B03}" destId="{217EF444-7AA1-4130-AD44-228DF7FE18A4}" srcOrd="0" destOrd="0" parTransId="{B577D5A6-6778-456E-B9F1-5C27B2D66550}" sibTransId="{B6A07B90-C85F-4AD8-AE4E-C7C34E72B83C}"/>
    <dgm:cxn modelId="{84D424E2-BCD7-48BC-88FE-BEE50F6590AE}" srcId="{422F5C31-4792-499E-8AB0-88F6BB308B03}" destId="{59217F6D-F370-461E-BD02-E82104F13DB2}" srcOrd="1" destOrd="0" parTransId="{556A508C-553A-4163-9DBA-C57D6069AA46}" sibTransId="{BCC3C245-8AFD-495C-8F4C-77430F1ED532}"/>
    <dgm:cxn modelId="{417E39ED-A900-4924-A4B4-0451EAB50EAB}" type="presOf" srcId="{B6A07B90-C85F-4AD8-AE4E-C7C34E72B83C}" destId="{3C76BDCE-9304-44AD-B894-E717D18F6967}" srcOrd="0" destOrd="0" presId="urn:microsoft.com/office/officeart/2005/8/layout/equation2"/>
    <dgm:cxn modelId="{3DBB3E9E-08C7-4FD1-9AE8-E6F8732FB2BB}" type="presParOf" srcId="{6064CB04-2976-45CC-93CA-A7A5DA27176B}" destId="{8E539940-1AB5-49A6-B4E7-34B9C5AAF1B4}" srcOrd="0" destOrd="0" presId="urn:microsoft.com/office/officeart/2005/8/layout/equation2"/>
    <dgm:cxn modelId="{9336041A-B247-4A72-B0A7-14A972D3B222}" type="presParOf" srcId="{8E539940-1AB5-49A6-B4E7-34B9C5AAF1B4}" destId="{E9FE8C4C-9997-438E-84B6-AFD09ADE3674}" srcOrd="0" destOrd="0" presId="urn:microsoft.com/office/officeart/2005/8/layout/equation2"/>
    <dgm:cxn modelId="{1E6957F1-1244-4B0D-B645-7D47F032E627}" type="presParOf" srcId="{8E539940-1AB5-49A6-B4E7-34B9C5AAF1B4}" destId="{F0D6D4A7-9718-4F23-8517-BCB2F279FA3E}" srcOrd="1" destOrd="0" presId="urn:microsoft.com/office/officeart/2005/8/layout/equation2"/>
    <dgm:cxn modelId="{08DF60D8-B0DD-4748-8F29-39EA5AF33E85}" type="presParOf" srcId="{8E539940-1AB5-49A6-B4E7-34B9C5AAF1B4}" destId="{3C76BDCE-9304-44AD-B894-E717D18F6967}" srcOrd="2" destOrd="0" presId="urn:microsoft.com/office/officeart/2005/8/layout/equation2"/>
    <dgm:cxn modelId="{28AF0517-2EBE-48F0-A15E-AC883E833CC0}" type="presParOf" srcId="{8E539940-1AB5-49A6-B4E7-34B9C5AAF1B4}" destId="{10843130-617A-41BD-A60F-569BCBBBAAED}" srcOrd="3" destOrd="0" presId="urn:microsoft.com/office/officeart/2005/8/layout/equation2"/>
    <dgm:cxn modelId="{6E491786-07E4-4BD2-9C72-F32B0245819C}" type="presParOf" srcId="{8E539940-1AB5-49A6-B4E7-34B9C5AAF1B4}" destId="{6E35F2E9-70D3-419A-982A-27166A220428}" srcOrd="4" destOrd="0" presId="urn:microsoft.com/office/officeart/2005/8/layout/equation2"/>
    <dgm:cxn modelId="{312E8B12-389E-49B9-80B2-C81E73767463}" type="presParOf" srcId="{6064CB04-2976-45CC-93CA-A7A5DA27176B}" destId="{1C394434-22C3-4661-ACCF-07E959E2DBB4}" srcOrd="1" destOrd="0" presId="urn:microsoft.com/office/officeart/2005/8/layout/equation2"/>
    <dgm:cxn modelId="{C79FA880-6C67-4F87-8B7F-6903B4494DE8}" type="presParOf" srcId="{1C394434-22C3-4661-ACCF-07E959E2DBB4}" destId="{E45CEFB8-3558-4EE9-A865-7C534C689764}" srcOrd="0" destOrd="0" presId="urn:microsoft.com/office/officeart/2005/8/layout/equation2"/>
    <dgm:cxn modelId="{996B7EFA-3202-4DDA-A164-2C672C7BD34A}" type="presParOf" srcId="{6064CB04-2976-45CC-93CA-A7A5DA27176B}" destId="{0AA40DB1-9CDB-4A7F-9ECA-B24E862B75A4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032459" y="1656941"/>
          <a:ext cx="2543368" cy="3855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7565"/>
              </a:lnTo>
              <a:lnTo>
                <a:pt x="2543368" y="157565"/>
              </a:lnTo>
              <a:lnTo>
                <a:pt x="2543368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3902751" y="1656941"/>
          <a:ext cx="91440" cy="385559"/>
        </a:xfrm>
        <a:custGeom>
          <a:avLst/>
          <a:gdLst/>
          <a:ahLst/>
          <a:cxnLst/>
          <a:rect l="0" t="0" r="0" b="0"/>
          <a:pathLst>
            <a:path>
              <a:moveTo>
                <a:pt x="129708" y="0"/>
              </a:moveTo>
              <a:lnTo>
                <a:pt x="129708" y="157565"/>
              </a:lnTo>
              <a:lnTo>
                <a:pt x="45720" y="157565"/>
              </a:lnTo>
              <a:lnTo>
                <a:pt x="4572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321113" y="1656941"/>
          <a:ext cx="2711346" cy="385559"/>
        </a:xfrm>
        <a:custGeom>
          <a:avLst/>
          <a:gdLst/>
          <a:ahLst/>
          <a:cxnLst/>
          <a:rect l="0" t="0" r="0" b="0"/>
          <a:pathLst>
            <a:path>
              <a:moveTo>
                <a:pt x="2711346" y="0"/>
              </a:moveTo>
              <a:lnTo>
                <a:pt x="2711346" y="157565"/>
              </a:lnTo>
              <a:lnTo>
                <a:pt x="0" y="157565"/>
              </a:lnTo>
              <a:lnTo>
                <a:pt x="0" y="385559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4603" y="71254"/>
          <a:ext cx="5535712" cy="1585686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Доходы бюджета ЗАТО п. Солнечный</a:t>
          </a:r>
        </a:p>
      </dsp:txBody>
      <dsp:txXfrm>
        <a:off x="1528884" y="146956"/>
        <a:ext cx="5007150" cy="1509984"/>
      </dsp:txXfrm>
    </dsp:sp>
    <dsp:sp modelId="{F3FC3A6C-F2EE-4255-A596-015E2EE78938}">
      <dsp:nvSpPr>
        <dsp:cNvPr id="0" name=""/>
        <dsp:cNvSpPr/>
      </dsp:nvSpPr>
      <dsp:spPr>
        <a:xfrm>
          <a:off x="235428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Налоговые доходы</a:t>
          </a:r>
        </a:p>
      </dsp:txBody>
      <dsp:txXfrm>
        <a:off x="235428" y="2042500"/>
        <a:ext cx="2171369" cy="1085684"/>
      </dsp:txXfrm>
    </dsp:sp>
    <dsp:sp modelId="{66C1887F-980A-43EA-B54A-9D7EBE1EF9A7}">
      <dsp:nvSpPr>
        <dsp:cNvPr id="0" name=""/>
        <dsp:cNvSpPr/>
      </dsp:nvSpPr>
      <dsp:spPr>
        <a:xfrm>
          <a:off x="2862786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Неналоговые доходы</a:t>
          </a:r>
        </a:p>
      </dsp:txBody>
      <dsp:txXfrm>
        <a:off x="2862786" y="2042500"/>
        <a:ext cx="2171369" cy="1085684"/>
      </dsp:txXfrm>
    </dsp:sp>
    <dsp:sp modelId="{69F8136B-54F1-4CB4-8361-7C9C923B7FDC}">
      <dsp:nvSpPr>
        <dsp:cNvPr id="0" name=""/>
        <dsp:cNvSpPr/>
      </dsp:nvSpPr>
      <dsp:spPr>
        <a:xfrm>
          <a:off x="5490143" y="2042500"/>
          <a:ext cx="2171369" cy="1085684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Безвозмездные поступления</a:t>
          </a:r>
        </a:p>
      </dsp:txBody>
      <dsp:txXfrm>
        <a:off x="5490143" y="2042500"/>
        <a:ext cx="2171369" cy="108568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9A9293-F510-46EF-8ECD-9EA7E951C009}">
      <dsp:nvSpPr>
        <dsp:cNvPr id="0" name=""/>
        <dsp:cNvSpPr/>
      </dsp:nvSpPr>
      <dsp:spPr>
        <a:xfrm>
          <a:off x="4230487" y="1876653"/>
          <a:ext cx="2977456" cy="4132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894"/>
              </a:lnTo>
              <a:lnTo>
                <a:pt x="2977456" y="168894"/>
              </a:lnTo>
              <a:lnTo>
                <a:pt x="2977456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FCE3BF-5A8A-4F16-8BA0-B43E4B6D70B3}">
      <dsp:nvSpPr>
        <dsp:cNvPr id="0" name=""/>
        <dsp:cNvSpPr/>
      </dsp:nvSpPr>
      <dsp:spPr>
        <a:xfrm>
          <a:off x="4184767" y="1876653"/>
          <a:ext cx="91440" cy="4132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68894"/>
              </a:lnTo>
              <a:lnTo>
                <a:pt x="114881" y="168894"/>
              </a:lnTo>
              <a:lnTo>
                <a:pt x="114881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9A521A-B909-40BB-9A55-36FDA4FF0C83}">
      <dsp:nvSpPr>
        <dsp:cNvPr id="0" name=""/>
        <dsp:cNvSpPr/>
      </dsp:nvSpPr>
      <dsp:spPr>
        <a:xfrm>
          <a:off x="1232165" y="1876653"/>
          <a:ext cx="2998322" cy="413281"/>
        </a:xfrm>
        <a:custGeom>
          <a:avLst/>
          <a:gdLst/>
          <a:ahLst/>
          <a:cxnLst/>
          <a:rect l="0" t="0" r="0" b="0"/>
          <a:pathLst>
            <a:path>
              <a:moveTo>
                <a:pt x="2998322" y="0"/>
              </a:moveTo>
              <a:lnTo>
                <a:pt x="2998322" y="168894"/>
              </a:lnTo>
              <a:lnTo>
                <a:pt x="0" y="168894"/>
              </a:lnTo>
              <a:lnTo>
                <a:pt x="0" y="413281"/>
              </a:lnTo>
            </a:path>
          </a:pathLst>
        </a:cu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0FE0D4-0035-454F-9181-4C9C10D1F6A3}">
      <dsp:nvSpPr>
        <dsp:cNvPr id="0" name=""/>
        <dsp:cNvSpPr/>
      </dsp:nvSpPr>
      <dsp:spPr>
        <a:xfrm>
          <a:off x="1263621" y="176955"/>
          <a:ext cx="5933732" cy="1699697"/>
        </a:xfrm>
        <a:prstGeom prst="trapezoid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по признакам</a:t>
          </a:r>
        </a:p>
      </dsp:txBody>
      <dsp:txXfrm>
        <a:off x="1546904" y="258100"/>
        <a:ext cx="5367166" cy="1618552"/>
      </dsp:txXfrm>
    </dsp:sp>
    <dsp:sp modelId="{F3FC3A6C-F2EE-4255-A596-015E2EE78938}">
      <dsp:nvSpPr>
        <dsp:cNvPr id="0" name=""/>
        <dsp:cNvSpPr/>
      </dsp:nvSpPr>
      <dsp:spPr>
        <a:xfrm>
          <a:off x="874" y="2289934"/>
          <a:ext cx="2462580" cy="158636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Функциональная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отражает направление средств бюджета на выполнение основных функций государства (раздел → подраздел → целевые статьи → виды расходов</a:t>
          </a:r>
        </a:p>
      </dsp:txBody>
      <dsp:txXfrm>
        <a:off x="874" y="2289934"/>
        <a:ext cx="2462580" cy="1586360"/>
      </dsp:txXfrm>
    </dsp:sp>
    <dsp:sp modelId="{66C1887F-980A-43EA-B54A-9D7EBE1EF9A7}">
      <dsp:nvSpPr>
        <dsp:cNvPr id="0" name=""/>
        <dsp:cNvSpPr/>
      </dsp:nvSpPr>
      <dsp:spPr>
        <a:xfrm>
          <a:off x="2952228" y="2289934"/>
          <a:ext cx="2694840" cy="2073097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Ведомственная 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расходов бюджета непосредственно связана со структурой управления, она отображает группировку юридических лиц, получающих бюджетные средства (главные распорядители средств бюджета)</a:t>
          </a:r>
        </a:p>
      </dsp:txBody>
      <dsp:txXfrm>
        <a:off x="2952228" y="2289934"/>
        <a:ext cx="2694840" cy="2073097"/>
      </dsp:txXfrm>
    </dsp:sp>
    <dsp:sp modelId="{69F8136B-54F1-4CB4-8361-7C9C923B7FDC}">
      <dsp:nvSpPr>
        <dsp:cNvPr id="0" name=""/>
        <dsp:cNvSpPr/>
      </dsp:nvSpPr>
      <dsp:spPr>
        <a:xfrm>
          <a:off x="6135842" y="2289934"/>
          <a:ext cx="2144202" cy="1555789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Классификация </a:t>
          </a:r>
          <a:r>
            <a:rPr lang="ru-RU" sz="14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 программам 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показывает расходы по муниципальным программам</a:t>
          </a:r>
        </a:p>
      </dsp:txBody>
      <dsp:txXfrm>
        <a:off x="6135842" y="2289934"/>
        <a:ext cx="2144202" cy="15557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FE8C4C-9997-438E-84B6-AFD09ADE3674}">
      <dsp:nvSpPr>
        <dsp:cNvPr id="0" name=""/>
        <dsp:cNvSpPr/>
      </dsp:nvSpPr>
      <dsp:spPr>
        <a:xfrm>
          <a:off x="0" y="504056"/>
          <a:ext cx="3919970" cy="1423667"/>
        </a:xfrm>
        <a:prstGeom prst="roundRect">
          <a:avLst/>
        </a:prstGeom>
        <a:solidFill>
          <a:srgbClr val="FF9999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Программные расходы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92,7%</a:t>
          </a:r>
        </a:p>
      </dsp:txBody>
      <dsp:txXfrm>
        <a:off x="69498" y="573554"/>
        <a:ext cx="3780974" cy="1284671"/>
      </dsp:txXfrm>
    </dsp:sp>
    <dsp:sp modelId="{3C76BDCE-9304-44AD-B894-E717D18F6967}">
      <dsp:nvSpPr>
        <dsp:cNvPr id="0" name=""/>
        <dsp:cNvSpPr/>
      </dsp:nvSpPr>
      <dsp:spPr>
        <a:xfrm>
          <a:off x="1599671" y="2062226"/>
          <a:ext cx="725996" cy="725996"/>
        </a:xfrm>
        <a:prstGeom prst="mathPlus">
          <a:avLst/>
        </a:prstGeom>
        <a:solidFill>
          <a:schemeClr val="bg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95902" y="2339847"/>
        <a:ext cx="533534" cy="170754"/>
      </dsp:txXfrm>
    </dsp:sp>
    <dsp:sp modelId="{6E35F2E9-70D3-419A-982A-27166A220428}">
      <dsp:nvSpPr>
        <dsp:cNvPr id="0" name=""/>
        <dsp:cNvSpPr/>
      </dsp:nvSpPr>
      <dsp:spPr>
        <a:xfrm>
          <a:off x="2684" y="2889862"/>
          <a:ext cx="3919970" cy="1574637"/>
        </a:xfrm>
        <a:prstGeom prst="roundRect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800" b="1" u="sng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Непрограммные расходы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1600" b="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(обеспечение деятельности органов местного самоуправления, средства резервного фонда)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7,3%</a:t>
          </a:r>
        </a:p>
      </dsp:txBody>
      <dsp:txXfrm>
        <a:off x="79551" y="2966729"/>
        <a:ext cx="3766236" cy="1420903"/>
      </dsp:txXfrm>
    </dsp:sp>
    <dsp:sp modelId="{1C394434-22C3-4661-ACCF-07E959E2DBB4}">
      <dsp:nvSpPr>
        <dsp:cNvPr id="0" name=""/>
        <dsp:cNvSpPr/>
      </dsp:nvSpPr>
      <dsp:spPr>
        <a:xfrm rot="26266">
          <a:off x="4096715" y="2269184"/>
          <a:ext cx="369030" cy="465639"/>
        </a:xfrm>
        <a:prstGeom prst="rightArrow">
          <a:avLst>
            <a:gd name="adj1" fmla="val 60000"/>
            <a:gd name="adj2" fmla="val 50000"/>
          </a:avLst>
        </a:prstGeom>
        <a:solidFill>
          <a:schemeClr val="bg1">
            <a:lumMod val="50000"/>
          </a:schemeClr>
        </a:solidFill>
        <a:ln>
          <a:solidFill>
            <a:schemeClr val="bg1">
              <a:lumMod val="50000"/>
            </a:schemeClr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096717" y="2361889"/>
        <a:ext cx="258321" cy="279383"/>
      </dsp:txXfrm>
    </dsp:sp>
    <dsp:sp modelId="{0AA40DB1-9CDB-4A7F-9ECA-B24E862B75A4}">
      <dsp:nvSpPr>
        <dsp:cNvPr id="0" name=""/>
        <dsp:cNvSpPr/>
      </dsp:nvSpPr>
      <dsp:spPr>
        <a:xfrm>
          <a:off x="4618853" y="936110"/>
          <a:ext cx="3553229" cy="3164095"/>
        </a:xfrm>
        <a:prstGeom prst="ellipse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Расходы бюджета ЗАТО п. Солнечный Красноярского края</a:t>
          </a:r>
        </a:p>
      </dsp:txBody>
      <dsp:txXfrm>
        <a:off x="5139211" y="1399481"/>
        <a:ext cx="2512513" cy="22373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0.36875</cdr:x>
      <cdr:y>0.06203</cdr:y>
    </cdr:from>
    <cdr:to>
      <cdr:x>0.47986</cdr:x>
      <cdr:y>0.11175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34680" y="359321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0.56125</cdr:x>
      <cdr:y>0.22363</cdr:y>
    </cdr:from>
    <cdr:to>
      <cdr:x>0.67236</cdr:x>
      <cdr:y>0.27335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4618856" y="1295425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0.11501</cdr:x>
      <cdr:y>0.76236</cdr:y>
    </cdr:from>
    <cdr:to>
      <cdr:x>0.25237</cdr:x>
      <cdr:y>0.81681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46448" y="4032448"/>
          <a:ext cx="1130424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0.3075</cdr:x>
      <cdr:y>0.76236</cdr:y>
    </cdr:from>
    <cdr:to>
      <cdr:x>0.42736</cdr:x>
      <cdr:y>0.81773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30624" y="4032448"/>
          <a:ext cx="986408" cy="2928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0.4475</cdr:x>
      <cdr:y>0.10178</cdr:y>
    </cdr:from>
    <cdr:to>
      <cdr:x>0.59361</cdr:x>
      <cdr:y>0.18133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682752" y="460648"/>
          <a:ext cx="120243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0.465</cdr:x>
      <cdr:y>0.10178</cdr:y>
    </cdr:from>
    <cdr:to>
      <cdr:x>0.59361</cdr:x>
      <cdr:y>0.18133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826768" y="538355"/>
          <a:ext cx="1058416" cy="4207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0.64</cdr:x>
      <cdr:y>0.26088</cdr:y>
    </cdr:from>
    <cdr:to>
      <cdr:x>0.77736</cdr:x>
      <cdr:y>0.35634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5266928" y="1180728"/>
          <a:ext cx="113042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0.88499</cdr:x>
      <cdr:y>0.02799</cdr:y>
    </cdr:from>
    <cdr:to>
      <cdr:x>1</cdr:x>
      <cdr:y>0.08397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283152" y="144016"/>
          <a:ext cx="9464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100" dirty="0" err="1"/>
            <a:t>тыс.руб</a:t>
          </a:r>
          <a:r>
            <a:rPr lang="ru-RU" sz="1100" dirty="0"/>
            <a:t>.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F1E541AB-9DC5-48B9-8324-223EBB0691D8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59350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4400"/>
            <a:ext cx="5438140" cy="4466273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7076"/>
            <a:ext cx="2945659" cy="496253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902851DA-3C0B-4101-8BF9-A888C46E2D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576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2851DA-3C0B-4101-8BF9-A888C46E2D33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9415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13.12.2023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2.gif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9" Type="http://schemas.openxmlformats.org/officeDocument/2006/relationships/image" Target="../media/image4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gif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microsoft.com/office/2007/relationships/hdphoto" Target="../media/hdphoto4.wdp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hyperlink" Target="mailto:funsun69@mail.ru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gif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gif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Пк\Desktop\ФОТОЧКИ\Фото городка\P10102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320" y="5085184"/>
            <a:ext cx="1663265" cy="110451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ФОТОЧКИ\Фото городка\image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3585" y="3694869"/>
            <a:ext cx="3888432" cy="25922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ФОТОЧКИ\Фото городка\GEDC02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7032"/>
            <a:ext cx="3397284" cy="254796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582341"/>
            <a:ext cx="84969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9512" y="5157192"/>
            <a:ext cx="8856984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algn="ctr"/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для граждан - это упрощенная версия бюджетного документа, которая использует неформальный язык и доступные форматы, чтобы облегчить для граждан понимание бюджета. </a:t>
            </a:r>
            <a:r>
              <a:rPr lang="ru-RU" sz="1400" b="1" kern="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400" b="1" i="0" u="none" strike="noStrike" kern="0" spc="50" normalizeH="0" baseline="0" noProof="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Пк\Desktop\ФОТОЧКИ\Фото городка\DSC0198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88640"/>
            <a:ext cx="3109252" cy="23319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к\Desktop\ФОТОЧКИ\Фото городка\IMAG158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4249"/>
            <a:ext cx="3783822" cy="2133037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ФОТОЧКИ\Фото городка\Изображение 04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99" y="1916832"/>
            <a:ext cx="2864062" cy="1909375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Пк\Desktop\ФОТОЧКИ\Часовня\Изображение 06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778" y="2132856"/>
            <a:ext cx="2878582" cy="1919055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к\Desktop\ФОТОЧКИ\Герб ЗАТО\GEDC003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0361" y="1456318"/>
            <a:ext cx="2479890" cy="3306518"/>
          </a:xfrm>
          <a:prstGeom prst="rect">
            <a:avLst/>
          </a:prstGeom>
          <a:noFill/>
          <a:effectLst/>
          <a:scene3d>
            <a:camera prst="perspective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к\Desktop\ФОТОЧКИ\Фото городка\DSC0203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85790"/>
            <a:ext cx="1405947" cy="105446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96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Пк\Desktop\komplex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" y="0"/>
            <a:ext cx="9167456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487799" y="270892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2123728" y="1044433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Рассмотрение</a:t>
            </a:r>
          </a:p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проекта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83568" y="116632"/>
            <a:ext cx="7941568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Бюджетный процесс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1053952" y="637247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Блок-схема: альтернативный процесс 17"/>
          <p:cNvSpPr/>
          <p:nvPr/>
        </p:nvSpPr>
        <p:spPr>
          <a:xfrm>
            <a:off x="5652120" y="954276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очередного трехлетнего периода</a:t>
            </a:r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6821984" y="2636912"/>
            <a:ext cx="1800200" cy="115212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исполнения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текущем году</a:t>
            </a: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5904403" y="4641800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отчета об исполнении бюджета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предыдущего года</a:t>
            </a:r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2123728" y="4636438"/>
            <a:ext cx="1800200" cy="1080120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отчета об исполнении бюджета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предыдущего года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60361" y="2471120"/>
            <a:ext cx="4344142" cy="1631216"/>
          </a:xfrm>
          <a:prstGeom prst="rect">
            <a:avLst/>
          </a:prstGeom>
          <a:noFill/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 собой деятельность по составлению проекта бюджета, его рассмотрению, утверждению, исполнению, составлению отчета об исполнении и его утверждению.</a:t>
            </a:r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96927" y="256294"/>
            <a:ext cx="1360277" cy="788139"/>
          </a:xfrm>
          <a:prstGeom prst="wedgeRectCallout">
            <a:avLst>
              <a:gd name="adj1" fmla="val 95780"/>
              <a:gd name="adj2" fmla="val 13482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6" name="Прямоугольная выноска 25"/>
          <p:cNvSpPr/>
          <p:nvPr/>
        </p:nvSpPr>
        <p:spPr>
          <a:xfrm>
            <a:off x="7596336" y="235632"/>
            <a:ext cx="1352402" cy="808801"/>
          </a:xfrm>
          <a:prstGeom prst="wedgeRectCallout">
            <a:avLst>
              <a:gd name="adj1" fmla="val -56434"/>
              <a:gd name="adj2" fmla="val 12990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7" name="Прямоугольная выноска 26"/>
          <p:cNvSpPr/>
          <p:nvPr/>
        </p:nvSpPr>
        <p:spPr>
          <a:xfrm>
            <a:off x="96927" y="5699631"/>
            <a:ext cx="1360277" cy="753706"/>
          </a:xfrm>
          <a:prstGeom prst="wedgeRectCallout">
            <a:avLst>
              <a:gd name="adj1" fmla="val 90229"/>
              <a:gd name="adj2" fmla="val -11858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Представительный орган (Совет депутатов ЗАТО п. Солнечный)</a:t>
            </a:r>
          </a:p>
        </p:txBody>
      </p:sp>
      <p:sp>
        <p:nvSpPr>
          <p:cNvPr id="29" name="Прямоугольная выноска 28"/>
          <p:cNvSpPr/>
          <p:nvPr/>
        </p:nvSpPr>
        <p:spPr>
          <a:xfrm>
            <a:off x="7884368" y="1465222"/>
            <a:ext cx="1127578" cy="665928"/>
          </a:xfrm>
          <a:prstGeom prst="wedgeRectCallout">
            <a:avLst>
              <a:gd name="adj1" fmla="val -3097"/>
              <a:gd name="adj2" fmla="val 11630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1" name="Прямоугольная выноска 30"/>
          <p:cNvSpPr/>
          <p:nvPr/>
        </p:nvSpPr>
        <p:spPr>
          <a:xfrm>
            <a:off x="7821160" y="6021288"/>
            <a:ext cx="1127578" cy="665928"/>
          </a:xfrm>
          <a:prstGeom prst="wedgeRectCallout">
            <a:avLst>
              <a:gd name="adj1" fmla="val -129244"/>
              <a:gd name="adj2" fmla="val -79264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sp>
        <p:nvSpPr>
          <p:cNvPr id="32" name="Прямоугольная выноска 31"/>
          <p:cNvSpPr/>
          <p:nvPr/>
        </p:nvSpPr>
        <p:spPr>
          <a:xfrm>
            <a:off x="96927" y="4303474"/>
            <a:ext cx="1127578" cy="665928"/>
          </a:xfrm>
          <a:prstGeom prst="wedgeRectCallout">
            <a:avLst>
              <a:gd name="adj1" fmla="val 87286"/>
              <a:gd name="adj2" fmla="val -1186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орган администрации</a:t>
            </a:r>
          </a:p>
        </p:txBody>
      </p:sp>
      <p:cxnSp>
        <p:nvCxnSpPr>
          <p:cNvPr id="2054" name="Скругленная соединительная линия 2053"/>
          <p:cNvCxnSpPr/>
          <p:nvPr/>
        </p:nvCxnSpPr>
        <p:spPr>
          <a:xfrm flipV="1">
            <a:off x="1053952" y="2110703"/>
            <a:ext cx="1069776" cy="526210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9" name="Скругленная соединительная линия 2058"/>
          <p:cNvCxnSpPr/>
          <p:nvPr/>
        </p:nvCxnSpPr>
        <p:spPr>
          <a:xfrm>
            <a:off x="4067944" y="1494336"/>
            <a:ext cx="1368152" cy="12700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2" name="Скругленная соединительная линия 2061"/>
          <p:cNvCxnSpPr/>
          <p:nvPr/>
        </p:nvCxnSpPr>
        <p:spPr>
          <a:xfrm>
            <a:off x="6084168" y="2110703"/>
            <a:ext cx="1581809" cy="477486"/>
          </a:xfrm>
          <a:prstGeom prst="curvedConnector3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5" name="Скругленная соединительная линия 2064"/>
          <p:cNvCxnSpPr>
            <a:stCxn id="19" idx="2"/>
          </p:cNvCxnSpPr>
          <p:nvPr/>
        </p:nvCxnSpPr>
        <p:spPr>
          <a:xfrm rot="5400000">
            <a:off x="6902535" y="3761579"/>
            <a:ext cx="792088" cy="847010"/>
          </a:xfrm>
          <a:prstGeom prst="curvedConnector2">
            <a:avLst/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1" name="Скругленная соединительная линия 2070"/>
          <p:cNvCxnSpPr/>
          <p:nvPr/>
        </p:nvCxnSpPr>
        <p:spPr>
          <a:xfrm rot="10800000" flipV="1">
            <a:off x="4067946" y="5181860"/>
            <a:ext cx="1656183" cy="119348"/>
          </a:xfrm>
          <a:prstGeom prst="curvedConnector3">
            <a:avLst>
              <a:gd name="adj1" fmla="val 50000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7" name="Скругленная соединительная линия 2076"/>
          <p:cNvCxnSpPr/>
          <p:nvPr/>
        </p:nvCxnSpPr>
        <p:spPr>
          <a:xfrm rot="10800000">
            <a:off x="1835696" y="3861048"/>
            <a:ext cx="1008112" cy="720080"/>
          </a:xfrm>
          <a:prstGeom prst="curvedConnector3">
            <a:avLst>
              <a:gd name="adj1" fmla="val 34424"/>
            </a:avLst>
          </a:prstGeom>
          <a:ln w="762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545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КАКИХ ПОСТУПЛЕНИЙ ФОРМИРУЕТСЯ ДОХОДНАЯ ЧАСТЬ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2265993"/>
              </p:ext>
            </p:extLst>
          </p:nvPr>
        </p:nvGraphicFramePr>
        <p:xfrm>
          <a:off x="539552" y="1196752"/>
          <a:ext cx="7896942" cy="3129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827584" y="4509120"/>
            <a:ext cx="1882552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уплаты налогов, установленных Налоговым кодексом Российской Федерации: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имущество физических лиц; 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налог;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</a:t>
            </a: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455469" y="4545124"/>
            <a:ext cx="1882552" cy="21602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от использования имущества, платежи при пользовании природными ресурсами, доходы от оказания платных услуг и компенсации затрат государства, поступления от штрафов и прочих неналоговых доходов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088265" y="4365104"/>
            <a:ext cx="1882552" cy="17862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Поступления от других бюджетов бюджетной системы (межбюджетные трансферты), организаций, граждан (кроме налоговых и неналоговых доходов)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01" y="620688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Пк\Desktop\ekonomicheskii-grafik-i-stopki-monet-0003523900-previe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52320" y="672309"/>
            <a:ext cx="1589348" cy="126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81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63488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Параметры бюджета на 2023 год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5631328"/>
              </p:ext>
            </p:extLst>
          </p:nvPr>
        </p:nvGraphicFramePr>
        <p:xfrm>
          <a:off x="457200" y="1052736"/>
          <a:ext cx="8229600" cy="50734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853318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3210" y="5611040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" name="Picture 4" descr="C:\Users\Пк\Desktop\bk_info_orig_140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1687" y="5628588"/>
            <a:ext cx="1990707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4624"/>
            <a:ext cx="8147248" cy="547464"/>
          </a:xfrm>
        </p:spPr>
        <p:txBody>
          <a:bodyPr/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и расходов бюджета за 2022 год, план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32859" y="600943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55575" y="600943"/>
            <a:ext cx="19207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(тыс. руб.) ФАКТ</a:t>
            </a:r>
          </a:p>
        </p:txBody>
      </p:sp>
      <p:grpSp>
        <p:nvGrpSpPr>
          <p:cNvPr id="249" name="Группа 248"/>
          <p:cNvGrpSpPr/>
          <p:nvPr/>
        </p:nvGrpSpPr>
        <p:grpSpPr>
          <a:xfrm>
            <a:off x="5048384" y="1009956"/>
            <a:ext cx="3818941" cy="5387952"/>
            <a:chOff x="5075373" y="1008810"/>
            <a:chExt cx="3818941" cy="5387952"/>
          </a:xfrm>
        </p:grpSpPr>
        <p:grpSp>
          <p:nvGrpSpPr>
            <p:cNvPr id="27" name="Группа 26"/>
            <p:cNvGrpSpPr/>
            <p:nvPr/>
          </p:nvGrpSpPr>
          <p:grpSpPr>
            <a:xfrm flipH="1">
              <a:off x="5292650" y="1008810"/>
              <a:ext cx="3170285" cy="1414404"/>
              <a:chOff x="971600" y="1268760"/>
              <a:chExt cx="3704404" cy="141440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971600" y="1268760"/>
                <a:ext cx="1670474" cy="276999"/>
              </a:xfrm>
              <a:prstGeom prst="rect">
                <a:avLst/>
              </a:prstGeom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Доходы 594 987,1</a:t>
                </a:r>
              </a:p>
            </p:txBody>
          </p: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1043608" y="1545759"/>
                <a:ext cx="0" cy="73111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1043608" y="1700808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Прямая соединительная линия 14"/>
              <p:cNvCxnSpPr/>
              <p:nvPr/>
            </p:nvCxnSpPr>
            <p:spPr>
              <a:xfrm>
                <a:off x="1043608" y="1988840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5"/>
              <p:cNvSpPr txBox="1"/>
              <p:nvPr/>
            </p:nvSpPr>
            <p:spPr>
              <a:xfrm flipH="1">
                <a:off x="1222660" y="1575717"/>
                <a:ext cx="21603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Налоговые (138 227,0</a:t>
                </a:r>
                <a:r>
                  <a:rPr lang="ru-RU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1283747" y="1858035"/>
                <a:ext cx="1873447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Неналоговые (22 134,9)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1297766" y="2115393"/>
                <a:ext cx="3053482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Межбюджетные трансферты (434 544,0)</a:t>
                </a: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 flipH="1">
                <a:off x="1052669" y="2421554"/>
                <a:ext cx="362333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1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Прочие безвозмездные поступления (81,2)</a:t>
                </a:r>
              </a:p>
            </p:txBody>
          </p:sp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1043608" y="2276872"/>
                <a:ext cx="0" cy="27506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1043608" y="2276872"/>
                <a:ext cx="2880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1043608" y="2551934"/>
                <a:ext cx="320932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0" name="Прямая соединительная линия 29"/>
            <p:cNvCxnSpPr>
              <a:stCxn id="9" idx="1"/>
            </p:cNvCxnSpPr>
            <p:nvPr/>
          </p:nvCxnSpPr>
          <p:spPr>
            <a:xfrm>
              <a:off x="8462935" y="1147310"/>
              <a:ext cx="431379" cy="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4" name="Прямая соединительная линия 1023"/>
            <p:cNvCxnSpPr/>
            <p:nvPr/>
          </p:nvCxnSpPr>
          <p:spPr>
            <a:xfrm flipH="1">
              <a:off x="8894314" y="1147310"/>
              <a:ext cx="0" cy="15529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8" name="Прямая соединительная линия 1027"/>
            <p:cNvCxnSpPr/>
            <p:nvPr/>
          </p:nvCxnSpPr>
          <p:spPr>
            <a:xfrm flipH="1">
              <a:off x="8894314" y="3307549"/>
              <a:ext cx="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0" name="Прямая со стрелкой 1029"/>
            <p:cNvCxnSpPr/>
            <p:nvPr/>
          </p:nvCxnSpPr>
          <p:spPr>
            <a:xfrm flipH="1">
              <a:off x="8493748" y="2700304"/>
              <a:ext cx="40056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 flipH="1">
              <a:off x="6993413" y="2582663"/>
              <a:ext cx="1454153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618 381,4</a:t>
              </a:r>
            </a:p>
          </p:txBody>
        </p:sp>
        <p:cxnSp>
          <p:nvCxnSpPr>
            <p:cNvPr id="1032" name="Прямая соединительная линия 1031"/>
            <p:cNvCxnSpPr/>
            <p:nvPr/>
          </p:nvCxnSpPr>
          <p:spPr>
            <a:xfrm>
              <a:off x="8413983" y="2856510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4" name="Прямая соединительная линия 1033"/>
            <p:cNvCxnSpPr/>
            <p:nvPr/>
          </p:nvCxnSpPr>
          <p:spPr>
            <a:xfrm flipH="1">
              <a:off x="8176279" y="3083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H="1">
              <a:off x="8176279" y="336364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/>
            <p:nvPr/>
          </p:nvCxnSpPr>
          <p:spPr>
            <a:xfrm flipH="1">
              <a:off x="8183987" y="3691532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 flipH="1">
              <a:off x="8183987" y="3985751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H="1">
              <a:off x="8176279" y="4302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 flipH="1">
              <a:off x="8176279" y="46075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Box 52"/>
            <p:cNvSpPr txBox="1"/>
            <p:nvPr/>
          </p:nvSpPr>
          <p:spPr>
            <a:xfrm flipH="1">
              <a:off x="5495753" y="2952762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(46 420,8)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 flipH="1">
              <a:off x="6157779" y="3213534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(617,5)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 flipH="1">
              <a:off x="5927680" y="3560727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(6 256,2)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 flipH="1">
              <a:off x="5075373" y="3868204"/>
              <a:ext cx="305404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(81 165,2)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 flipH="1">
              <a:off x="6529367" y="4171962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(406 537,2)</a:t>
              </a:r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8179838" y="4883767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8171880" y="5171799"/>
              <a:ext cx="2377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extBox 62"/>
            <p:cNvSpPr txBox="1"/>
            <p:nvPr/>
          </p:nvSpPr>
          <p:spPr>
            <a:xfrm flipH="1">
              <a:off x="6843103" y="448992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(31 846,4)</a:t>
              </a:r>
            </a:p>
          </p:txBody>
        </p:sp>
        <p:cxnSp>
          <p:nvCxnSpPr>
            <p:cNvPr id="1038" name="Прямая соединительная линия 1037"/>
            <p:cNvCxnSpPr/>
            <p:nvPr/>
          </p:nvCxnSpPr>
          <p:spPr>
            <a:xfrm flipH="1">
              <a:off x="8401309" y="5099791"/>
              <a:ext cx="12675" cy="720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Box 67"/>
            <p:cNvSpPr txBox="1"/>
            <p:nvPr/>
          </p:nvSpPr>
          <p:spPr>
            <a:xfrm flipH="1">
              <a:off x="6079507" y="4739228"/>
              <a:ext cx="20457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(9 985,1)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 flipH="1">
              <a:off x="5619446" y="5038546"/>
              <a:ext cx="257634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Физическая культура и спорт (34 333,0)</a:t>
              </a:r>
            </a:p>
          </p:txBody>
        </p:sp>
        <p:sp>
          <p:nvSpPr>
            <p:cNvPr id="105" name="TextBox 104"/>
            <p:cNvSpPr txBox="1"/>
            <p:nvPr/>
          </p:nvSpPr>
          <p:spPr>
            <a:xfrm flipH="1">
              <a:off x="6592471" y="5713619"/>
              <a:ext cx="858978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 flipH="1">
              <a:off x="5887714" y="6135152"/>
              <a:ext cx="13901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Дефицит (-23 394,3)</a:t>
              </a:r>
            </a:p>
          </p:txBody>
        </p:sp>
        <p:cxnSp>
          <p:nvCxnSpPr>
            <p:cNvPr id="1051" name="Прямая соединительная линия 1050"/>
            <p:cNvCxnSpPr/>
            <p:nvPr/>
          </p:nvCxnSpPr>
          <p:spPr>
            <a:xfrm flipH="1">
              <a:off x="7356677" y="6047646"/>
              <a:ext cx="0" cy="1918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3" name="Прямая соединительная линия 1052"/>
            <p:cNvCxnSpPr/>
            <p:nvPr/>
          </p:nvCxnSpPr>
          <p:spPr>
            <a:xfrm flipH="1">
              <a:off x="7065171" y="6246512"/>
              <a:ext cx="29337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8493748" y="2856510"/>
              <a:ext cx="40056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8886344" y="2856510"/>
              <a:ext cx="0" cy="300841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 стрелкой 37"/>
            <p:cNvCxnSpPr/>
            <p:nvPr/>
          </p:nvCxnSpPr>
          <p:spPr>
            <a:xfrm flipH="1">
              <a:off x="7503450" y="5864921"/>
              <a:ext cx="136107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0" name="Группа 179"/>
          <p:cNvGrpSpPr/>
          <p:nvPr/>
        </p:nvGrpSpPr>
        <p:grpSpPr>
          <a:xfrm>
            <a:off x="787261" y="1029669"/>
            <a:ext cx="3120625" cy="1389937"/>
            <a:chOff x="971600" y="1268760"/>
            <a:chExt cx="3120625" cy="1389937"/>
          </a:xfrm>
        </p:grpSpPr>
        <p:sp>
          <p:nvSpPr>
            <p:cNvPr id="219" name="TextBox 218"/>
            <p:cNvSpPr txBox="1"/>
            <p:nvPr/>
          </p:nvSpPr>
          <p:spPr>
            <a:xfrm>
              <a:off x="971600" y="1268760"/>
              <a:ext cx="1342355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Доходы 725 762,3</a:t>
              </a:r>
            </a:p>
          </p:txBody>
        </p:sp>
        <p:cxnSp>
          <p:nvCxnSpPr>
            <p:cNvPr id="220" name="Прямая соединительная линия 219"/>
            <p:cNvCxnSpPr/>
            <p:nvPr/>
          </p:nvCxnSpPr>
          <p:spPr>
            <a:xfrm>
              <a:off x="1043608" y="1545759"/>
              <a:ext cx="0" cy="73111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Прямая соединительная линия 220"/>
            <p:cNvCxnSpPr/>
            <p:nvPr/>
          </p:nvCxnSpPr>
          <p:spPr>
            <a:xfrm>
              <a:off x="1043608" y="1700808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Прямая соединительная линия 221"/>
            <p:cNvCxnSpPr/>
            <p:nvPr/>
          </p:nvCxnSpPr>
          <p:spPr>
            <a:xfrm>
              <a:off x="1043608" y="1988840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TextBox 222"/>
            <p:cNvSpPr txBox="1"/>
            <p:nvPr/>
          </p:nvSpPr>
          <p:spPr>
            <a:xfrm>
              <a:off x="1342896" y="1554859"/>
              <a:ext cx="154080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Налоговые (124 408,9</a:t>
              </a: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</a:p>
          </p:txBody>
        </p:sp>
        <p:sp>
          <p:nvSpPr>
            <p:cNvPr id="224" name="TextBox 223"/>
            <p:cNvSpPr txBox="1"/>
            <p:nvPr/>
          </p:nvSpPr>
          <p:spPr>
            <a:xfrm>
              <a:off x="1349070" y="1822758"/>
              <a:ext cx="1603324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Неналоговые (19 746,7)</a:t>
              </a: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31640" y="2126376"/>
              <a:ext cx="261321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Межбюджетные трансферты (581 563,9)</a:t>
              </a:r>
            </a:p>
          </p:txBody>
        </p:sp>
        <p:sp>
          <p:nvSpPr>
            <p:cNvPr id="226" name="TextBox 225"/>
            <p:cNvSpPr txBox="1"/>
            <p:nvPr/>
          </p:nvSpPr>
          <p:spPr>
            <a:xfrm>
              <a:off x="1349166" y="2397087"/>
              <a:ext cx="274305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Прочие безвозмездные поступления (42,8)</a:t>
              </a:r>
            </a:p>
          </p:txBody>
        </p:sp>
        <p:cxnSp>
          <p:nvCxnSpPr>
            <p:cNvPr id="227" name="Прямая соединительная линия 226"/>
            <p:cNvCxnSpPr/>
            <p:nvPr/>
          </p:nvCxnSpPr>
          <p:spPr>
            <a:xfrm>
              <a:off x="1043608" y="2276872"/>
              <a:ext cx="0" cy="2750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Прямая соединительная линия 227"/>
            <p:cNvCxnSpPr/>
            <p:nvPr/>
          </p:nvCxnSpPr>
          <p:spPr>
            <a:xfrm>
              <a:off x="1043608" y="2276872"/>
              <a:ext cx="2880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Прямая соединительная линия 228"/>
            <p:cNvCxnSpPr/>
            <p:nvPr/>
          </p:nvCxnSpPr>
          <p:spPr>
            <a:xfrm>
              <a:off x="1043608" y="2551934"/>
              <a:ext cx="32093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1" name="Прямая соединительная линия 180"/>
          <p:cNvCxnSpPr>
            <a:stCxn id="219" idx="1"/>
          </p:cNvCxnSpPr>
          <p:nvPr/>
        </p:nvCxnSpPr>
        <p:spPr>
          <a:xfrm flipH="1">
            <a:off x="283205" y="1168169"/>
            <a:ext cx="5040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>
            <a:off x="283205" y="1168169"/>
            <a:ext cx="0" cy="155299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>
            <a:off x="283205" y="332840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/>
          <p:nvPr/>
        </p:nvCxnSpPr>
        <p:spPr>
          <a:xfrm>
            <a:off x="283205" y="2721163"/>
            <a:ext cx="4680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5" name="Группа 184"/>
          <p:cNvGrpSpPr/>
          <p:nvPr/>
        </p:nvGrpSpPr>
        <p:grpSpPr>
          <a:xfrm>
            <a:off x="787261" y="2608957"/>
            <a:ext cx="3510244" cy="2611253"/>
            <a:chOff x="971600" y="3429000"/>
            <a:chExt cx="3510244" cy="2611253"/>
          </a:xfrm>
        </p:grpSpPr>
        <p:sp>
          <p:nvSpPr>
            <p:cNvPr id="198" name="TextBox 197"/>
            <p:cNvSpPr txBox="1"/>
            <p:nvPr/>
          </p:nvSpPr>
          <p:spPr>
            <a:xfrm>
              <a:off x="971600" y="3429000"/>
              <a:ext cx="1385829" cy="276999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Расходы 746 653,7</a:t>
              </a:r>
            </a:p>
          </p:txBody>
        </p:sp>
        <p:cxnSp>
          <p:nvCxnSpPr>
            <p:cNvPr id="199" name="Прямая соединительная линия 198"/>
            <p:cNvCxnSpPr/>
            <p:nvPr/>
          </p:nvCxnSpPr>
          <p:spPr>
            <a:xfrm>
              <a:off x="1043608" y="3705999"/>
              <a:ext cx="0" cy="22432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Прямая соединительная линия 199"/>
            <p:cNvCxnSpPr/>
            <p:nvPr/>
          </p:nvCxnSpPr>
          <p:spPr>
            <a:xfrm>
              <a:off x="1043608" y="3933056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Прямая соединительная линия 200"/>
            <p:cNvCxnSpPr/>
            <p:nvPr/>
          </p:nvCxnSpPr>
          <p:spPr>
            <a:xfrm>
              <a:off x="1043608" y="4213130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Прямая соединительная линия 201"/>
            <p:cNvCxnSpPr/>
            <p:nvPr/>
          </p:nvCxnSpPr>
          <p:spPr>
            <a:xfrm>
              <a:off x="1053452" y="4461047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Прямая соединительная линия 202"/>
            <p:cNvCxnSpPr/>
            <p:nvPr/>
          </p:nvCxnSpPr>
          <p:spPr>
            <a:xfrm>
              <a:off x="1071414" y="4735479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Прямая соединительная линия 203"/>
            <p:cNvCxnSpPr/>
            <p:nvPr/>
          </p:nvCxnSpPr>
          <p:spPr>
            <a:xfrm>
              <a:off x="1034601" y="49931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Прямая соединительная линия 204"/>
            <p:cNvCxnSpPr/>
            <p:nvPr/>
          </p:nvCxnSpPr>
          <p:spPr>
            <a:xfrm>
              <a:off x="1043608" y="525476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" name="TextBox 205"/>
            <p:cNvSpPr txBox="1"/>
            <p:nvPr/>
          </p:nvSpPr>
          <p:spPr>
            <a:xfrm>
              <a:off x="1293368" y="3780554"/>
              <a:ext cx="272702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Общегосударственные вопросы (44 848,7)</a:t>
              </a:r>
            </a:p>
          </p:txBody>
        </p:sp>
        <p:sp>
          <p:nvSpPr>
            <p:cNvPr id="207" name="TextBox 206"/>
            <p:cNvSpPr txBox="1"/>
            <p:nvPr/>
          </p:nvSpPr>
          <p:spPr>
            <a:xfrm>
              <a:off x="1307602" y="4074630"/>
              <a:ext cx="20185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оборона (540,2)</a:t>
              </a:r>
            </a:p>
          </p:txBody>
        </p:sp>
        <p:sp>
          <p:nvSpPr>
            <p:cNvPr id="209" name="TextBox 208"/>
            <p:cNvSpPr txBox="1"/>
            <p:nvPr/>
          </p:nvSpPr>
          <p:spPr>
            <a:xfrm>
              <a:off x="1317201" y="4343064"/>
              <a:ext cx="227498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Национальная экономика (8 286,0)</a:t>
              </a:r>
            </a:p>
          </p:txBody>
        </p:sp>
        <p:sp>
          <p:nvSpPr>
            <p:cNvPr id="210" name="TextBox 209"/>
            <p:cNvSpPr txBox="1"/>
            <p:nvPr/>
          </p:nvSpPr>
          <p:spPr>
            <a:xfrm>
              <a:off x="1357271" y="4604674"/>
              <a:ext cx="312457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Жилищно – коммунальное хозяйство (230 982,8)</a:t>
              </a:r>
            </a:p>
          </p:txBody>
        </p:sp>
        <p:sp>
          <p:nvSpPr>
            <p:cNvPr id="211" name="TextBox 210"/>
            <p:cNvSpPr txBox="1"/>
            <p:nvPr/>
          </p:nvSpPr>
          <p:spPr>
            <a:xfrm>
              <a:off x="1336049" y="4882444"/>
              <a:ext cx="165462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Образование (393 349,6)</a:t>
              </a:r>
            </a:p>
          </p:txBody>
        </p:sp>
        <p:cxnSp>
          <p:nvCxnSpPr>
            <p:cNvPr id="212" name="Прямая соединительная линия 211"/>
            <p:cNvCxnSpPr/>
            <p:nvPr/>
          </p:nvCxnSpPr>
          <p:spPr>
            <a:xfrm>
              <a:off x="1039449" y="5551988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/>
            <p:cNvSpPr txBox="1"/>
            <p:nvPr/>
          </p:nvSpPr>
          <p:spPr>
            <a:xfrm>
              <a:off x="1345039" y="5123956"/>
              <a:ext cx="137088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Культура (27 920,2)</a:t>
              </a:r>
            </a:p>
          </p:txBody>
        </p:sp>
        <p:cxnSp>
          <p:nvCxnSpPr>
            <p:cNvPr id="215" name="Прямая соединительная линия 214"/>
            <p:cNvCxnSpPr/>
            <p:nvPr/>
          </p:nvCxnSpPr>
          <p:spPr>
            <a:xfrm flipH="1">
              <a:off x="1034601" y="5949280"/>
              <a:ext cx="9007" cy="909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Прямая соединительная линия 216"/>
            <p:cNvCxnSpPr/>
            <p:nvPr/>
          </p:nvCxnSpPr>
          <p:spPr>
            <a:xfrm>
              <a:off x="1065144" y="5793651"/>
              <a:ext cx="277752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8" name="TextBox 217"/>
            <p:cNvSpPr txBox="1"/>
            <p:nvPr/>
          </p:nvSpPr>
          <p:spPr>
            <a:xfrm>
              <a:off x="1363878" y="5429612"/>
              <a:ext cx="204575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1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Социальная политика (9 399,7)</a:t>
              </a:r>
            </a:p>
          </p:txBody>
        </p:sp>
      </p:grpSp>
      <p:cxnSp>
        <p:nvCxnSpPr>
          <p:cNvPr id="186" name="Прямая соединительная линия 185"/>
          <p:cNvCxnSpPr/>
          <p:nvPr/>
        </p:nvCxnSpPr>
        <p:spPr>
          <a:xfrm flipV="1">
            <a:off x="840302" y="5568587"/>
            <a:ext cx="4159" cy="293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1184171" y="4842293"/>
            <a:ext cx="25763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культура и спорт (30 349,7)</a:t>
            </a:r>
          </a:p>
        </p:txBody>
      </p:sp>
      <p:sp>
        <p:nvSpPr>
          <p:cNvPr id="191" name="TextBox 190"/>
          <p:cNvSpPr txBox="1"/>
          <p:nvPr/>
        </p:nvSpPr>
        <p:spPr>
          <a:xfrm>
            <a:off x="1962256" y="5832852"/>
            <a:ext cx="809389" cy="27699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</a:t>
            </a:r>
          </a:p>
        </p:txBody>
      </p:sp>
      <p:sp>
        <p:nvSpPr>
          <p:cNvPr id="192" name="TextBox 191"/>
          <p:cNvSpPr txBox="1"/>
          <p:nvPr/>
        </p:nvSpPr>
        <p:spPr>
          <a:xfrm>
            <a:off x="2478452" y="6247658"/>
            <a:ext cx="13901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(-20 891,4)</a:t>
            </a:r>
          </a:p>
        </p:txBody>
      </p:sp>
      <p:cxnSp>
        <p:nvCxnSpPr>
          <p:cNvPr id="193" name="Прямая соединительная линия 192"/>
          <p:cNvCxnSpPr/>
          <p:nvPr/>
        </p:nvCxnSpPr>
        <p:spPr>
          <a:xfrm>
            <a:off x="2209514" y="6181522"/>
            <a:ext cx="0" cy="2042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Прямая соединительная линия 193"/>
          <p:cNvCxnSpPr>
            <a:endCxn id="192" idx="1"/>
          </p:cNvCxnSpPr>
          <p:nvPr/>
        </p:nvCxnSpPr>
        <p:spPr>
          <a:xfrm flipV="1">
            <a:off x="2187607" y="6378463"/>
            <a:ext cx="290845" cy="73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Прямая соединительная линия 194"/>
          <p:cNvCxnSpPr/>
          <p:nvPr/>
        </p:nvCxnSpPr>
        <p:spPr>
          <a:xfrm flipH="1">
            <a:off x="283205" y="2877369"/>
            <a:ext cx="4680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Прямая соединительная линия 195"/>
          <p:cNvCxnSpPr/>
          <p:nvPr/>
        </p:nvCxnSpPr>
        <p:spPr>
          <a:xfrm>
            <a:off x="292518" y="2877369"/>
            <a:ext cx="41759" cy="30939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Прямая со стрелкой 196"/>
          <p:cNvCxnSpPr/>
          <p:nvPr/>
        </p:nvCxnSpPr>
        <p:spPr>
          <a:xfrm>
            <a:off x="353836" y="6109027"/>
            <a:ext cx="1548355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0" name="TextBox 229"/>
          <p:cNvSpPr txBox="1"/>
          <p:nvPr/>
        </p:nvSpPr>
        <p:spPr>
          <a:xfrm>
            <a:off x="6832278" y="600942"/>
            <a:ext cx="1943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(тыс. руб.) ПЛАН</a:t>
            </a:r>
          </a:p>
        </p:txBody>
      </p:sp>
      <p:sp>
        <p:nvSpPr>
          <p:cNvPr id="250" name="TextBox 249"/>
          <p:cNvSpPr txBox="1"/>
          <p:nvPr/>
        </p:nvSpPr>
        <p:spPr>
          <a:xfrm>
            <a:off x="3928902" y="2397997"/>
            <a:ext cx="1443092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Благосостояние населения</a:t>
            </a:r>
          </a:p>
        </p:txBody>
      </p:sp>
      <p:cxnSp>
        <p:nvCxnSpPr>
          <p:cNvPr id="252" name="Прямая со стрелкой 251"/>
          <p:cNvCxnSpPr/>
          <p:nvPr/>
        </p:nvCxnSpPr>
        <p:spPr>
          <a:xfrm>
            <a:off x="2548983" y="2700304"/>
            <a:ext cx="122416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Прямая со стрелкой 253"/>
          <p:cNvCxnSpPr/>
          <p:nvPr/>
        </p:nvCxnSpPr>
        <p:spPr>
          <a:xfrm flipH="1">
            <a:off x="5495753" y="2682597"/>
            <a:ext cx="1333174" cy="17707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Скругленная соединительная линия 100"/>
          <p:cNvCxnSpPr/>
          <p:nvPr/>
        </p:nvCxnSpPr>
        <p:spPr>
          <a:xfrm rot="10800000" flipV="1">
            <a:off x="5024518" y="1144338"/>
            <a:ext cx="1720963" cy="1139538"/>
          </a:xfrm>
          <a:prstGeom prst="curvedConnector3">
            <a:avLst>
              <a:gd name="adj1" fmla="val 98751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4" name="Скругленная соединительная линия 273"/>
          <p:cNvCxnSpPr/>
          <p:nvPr/>
        </p:nvCxnSpPr>
        <p:spPr>
          <a:xfrm rot="10800000" flipH="1" flipV="1">
            <a:off x="2374100" y="1143582"/>
            <a:ext cx="1720963" cy="1139538"/>
          </a:xfrm>
          <a:prstGeom prst="curvedConnector3">
            <a:avLst>
              <a:gd name="adj1" fmla="val 100942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9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878335" y="4539023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0" name="Picture 3" descr="C:\Users\Пк\Desktop\financial-restitutio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5344">
            <a:off x="3703083" y="739172"/>
            <a:ext cx="1426177" cy="69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единительная линия 3"/>
          <p:cNvCxnSpPr/>
          <p:nvPr/>
        </p:nvCxnSpPr>
        <p:spPr>
          <a:xfrm>
            <a:off x="8382595" y="5174723"/>
            <a:ext cx="18991" cy="4085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8154807" y="5574545"/>
            <a:ext cx="2387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 flipH="1">
            <a:off x="5129818" y="5262191"/>
            <a:ext cx="289117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среды(1200,0)</a:t>
            </a:r>
          </a:p>
        </p:txBody>
      </p:sp>
      <p:sp>
        <p:nvSpPr>
          <p:cNvPr id="108" name="TextBox 107"/>
          <p:cNvSpPr txBox="1"/>
          <p:nvPr/>
        </p:nvSpPr>
        <p:spPr>
          <a:xfrm flipH="1">
            <a:off x="1275972" y="5081298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деятельность(320,0)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835454" y="5171799"/>
            <a:ext cx="14808" cy="5429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69113" y="5220210"/>
            <a:ext cx="43342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 flipH="1">
            <a:off x="1147301" y="5569402"/>
            <a:ext cx="230063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окружающей среды (656,8)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887075" y="5707770"/>
            <a:ext cx="311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 flipH="1">
            <a:off x="4093793" y="5568587"/>
            <a:ext cx="26516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Национальная безопасность и </a:t>
            </a:r>
          </a:p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правоохранительная деятельность(20,0)</a:t>
            </a:r>
          </a:p>
        </p:txBody>
      </p:sp>
    </p:spTree>
    <p:extLst>
      <p:ext uri="{BB962C8B-B14F-4D97-AF65-F5344CB8AC3E}">
        <p14:creationId xmlns:p14="http://schemas.microsoft.com/office/powerpoint/2010/main" val="341525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доходов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2898333"/>
              </p:ext>
            </p:extLst>
          </p:nvPr>
        </p:nvGraphicFramePr>
        <p:xfrm>
          <a:off x="457200" y="1600200"/>
          <a:ext cx="8363271" cy="2720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факт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124 408,9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138 227,0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134 597,3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134 662,8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Неналоговые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19 746,7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22 134,9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17 527,9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18 002,5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Межбюджетные трансферты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581 606,7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434 625,2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327 758,3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295 683,8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  <p:pic>
        <p:nvPicPr>
          <p:cNvPr id="2050" name="Picture 2" descr="http://s.kaskus.id/user/avatar/2014/06/13/avatar6894563_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437112"/>
            <a:ext cx="1944216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innowacyjnyprzedsiebiorca.pl/grafika/quiz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281264"/>
            <a:ext cx="2160240" cy="23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3116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2022 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43608" y="764704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6280968"/>
              </p:ext>
            </p:extLst>
          </p:nvPr>
        </p:nvGraphicFramePr>
        <p:xfrm>
          <a:off x="395536" y="1052736"/>
          <a:ext cx="8229600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90595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691480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по основным налогам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доходы физических лиц – 92,8%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совокупный доход – 4,8%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имущества физических лиц – 0,7%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Прочие налоги – 1,6%, в том числе: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акцизы по подакцизным товарам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земельный налог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пошлина за выдачу разрешения на установку рекламной конструкции</a:t>
            </a:r>
          </a:p>
          <a:p>
            <a:pPr>
              <a:buFont typeface="Courier New" pitchFamily="49" charset="0"/>
              <a:buChar char="o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налог на прибыль организаций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899592" y="908720"/>
            <a:ext cx="7200800" cy="720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6574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0384" y="210047"/>
            <a:ext cx="8147248" cy="691480"/>
          </a:xfrm>
        </p:spPr>
        <p:txBody>
          <a:bodyPr/>
          <a:lstStyle/>
          <a:p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942496"/>
              </p:ext>
            </p:extLst>
          </p:nvPr>
        </p:nvGraphicFramePr>
        <p:xfrm>
          <a:off x="457200" y="1600200"/>
          <a:ext cx="8363271" cy="2908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4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5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17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26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Дотации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624,8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168 794,5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127 353,8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103 548,8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31 134,8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29 168,3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16 253,0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7 959,2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8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r>
                        <a:rPr lang="ru-RU" sz="2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904,6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190 178,3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176 270,5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176 294,7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9345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межбюджетные трансферты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201 223,6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48 831,9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881</a:t>
                      </a:r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7 881,1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908720"/>
            <a:ext cx="777686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http://1.bp.blogspot.com/-VlkiKXSDN9w/Vm8QNZrk-rI/AAAAAAAAAHM/2mle6tAtVRo/s1600/sokraschenie_rashodov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77072"/>
            <a:ext cx="3024336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596336" y="1124744"/>
            <a:ext cx="11272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12549200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76064"/>
          </a:xfrm>
        </p:spPr>
        <p:txBody>
          <a:bodyPr/>
          <a:lstStyle/>
          <a:p>
            <a:r>
              <a:rPr lang="ru-RU" sz="3200" dirty="0">
                <a:solidFill>
                  <a:srgbClr val="2F5897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межбюджетных трансфертов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7773339"/>
              </p:ext>
            </p:extLst>
          </p:nvPr>
        </p:nvGraphicFramePr>
        <p:xfrm>
          <a:off x="457200" y="1052736"/>
          <a:ext cx="8435280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566159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807524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доходов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92601982"/>
              </p:ext>
            </p:extLst>
          </p:nvPr>
        </p:nvGraphicFramePr>
        <p:xfrm>
          <a:off x="230832" y="1412777"/>
          <a:ext cx="8229600" cy="4857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908720"/>
            <a:ext cx="75608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056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 txBox="1">
            <a:spLocks noGrp="1"/>
          </p:cNvSpPr>
          <p:nvPr>
            <p:ph idx="1"/>
          </p:nvPr>
        </p:nvSpPr>
        <p:spPr>
          <a:xfrm>
            <a:off x="611560" y="1556792"/>
            <a:ext cx="80652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(от </a:t>
            </a:r>
            <a:r>
              <a:rPr kumimoji="0" lang="ru-RU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– кошель, сумка, кожаный мешок) – форма образования и расходования денежных средств, предназначенных для финансового обеспечения задач и функций государства и местного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самоуправления.</a:t>
            </a:r>
          </a:p>
        </p:txBody>
      </p:sp>
      <p:sp>
        <p:nvSpPr>
          <p:cNvPr id="4" name="Лента лицом вниз 3"/>
          <p:cNvSpPr/>
          <p:nvPr/>
        </p:nvSpPr>
        <p:spPr>
          <a:xfrm>
            <a:off x="251520" y="116632"/>
            <a:ext cx="8568952" cy="1224136"/>
          </a:xfrm>
          <a:prstGeom prst="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Что такое 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b="1" dirty="0"/>
              <a:t> 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2276872"/>
            <a:ext cx="265900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ДОХОДЫ</a:t>
            </a:r>
            <a:r>
              <a:rPr kumimoji="0" lang="en-US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 (налоги юридических и физических лиц, административные платежи и сборы, безвозмездные поступления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70074" y="2193338"/>
            <a:ext cx="3180419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выплачиваемые из бюджета денежные средства (социальные выплаты населению, содержание муниципальных учреждений (образование,  культура и другие),  капитальное строительство и другие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)</a:t>
            </a:r>
          </a:p>
        </p:txBody>
      </p:sp>
      <p:pic>
        <p:nvPicPr>
          <p:cNvPr id="3075" name="Picture 3" descr="C:\Users\Саша\Desktop\7904362-Azarov-obeshchaet-uzhat-defitsit-biudzheta-do-minimuma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879" y="2276872"/>
            <a:ext cx="2720234" cy="1779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763" y="4005064"/>
            <a:ext cx="1918209" cy="2144558"/>
          </a:xfrm>
          <a:prstGeom prst="rect">
            <a:avLst/>
          </a:prstGeom>
          <a:ln w="12700">
            <a:solidFill>
              <a:srgbClr val="212745"/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32081" y="4126853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Превышение доходов над расходами образует положительный остаток бюджета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61446" y="4092754"/>
            <a:ext cx="25202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Если расходная часть бюджета превышает доходную, то бюджет формируется с </a:t>
            </a:r>
            <a:r>
              <a: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ДЕФИЦИТОМ</a:t>
            </a:r>
          </a:p>
        </p:txBody>
      </p:sp>
      <p:sp>
        <p:nvSpPr>
          <p:cNvPr id="8" name="Стрелка влево 7"/>
          <p:cNvSpPr/>
          <p:nvPr/>
        </p:nvSpPr>
        <p:spPr>
          <a:xfrm>
            <a:off x="2520313" y="4819350"/>
            <a:ext cx="899559" cy="4571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5652120" y="4819350"/>
            <a:ext cx="576064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611560" y="6237312"/>
            <a:ext cx="80648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по доходам и расходам – основополагающее требование, предъявляемое к органам, составляющим и утверждающим бюджет.</a:t>
            </a:r>
          </a:p>
        </p:txBody>
      </p:sp>
    </p:spTree>
    <p:extLst>
      <p:ext uri="{BB962C8B-B14F-4D97-AF65-F5344CB8AC3E}">
        <p14:creationId xmlns:p14="http://schemas.microsoft.com/office/powerpoint/2010/main" val="100556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бюджета в 2023 году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0996918"/>
              </p:ext>
            </p:extLst>
          </p:nvPr>
        </p:nvGraphicFramePr>
        <p:xfrm>
          <a:off x="395536" y="692696"/>
          <a:ext cx="8496944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331640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5866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2022 – 2025 года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637451327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84368" y="188640"/>
            <a:ext cx="960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54898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88832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2022 – 2025 года</a:t>
            </a:r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33139007"/>
              </p:ext>
            </p:extLst>
          </p:nvPr>
        </p:nvGraphicFramePr>
        <p:xfrm>
          <a:off x="395536" y="836712"/>
          <a:ext cx="8229600" cy="5688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883471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27168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Финансовый результат 2022– 2025 года</a:t>
            </a:r>
          </a:p>
        </p:txBody>
      </p:sp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9946107"/>
              </p:ext>
            </p:extLst>
          </p:nvPr>
        </p:nvGraphicFramePr>
        <p:xfrm>
          <a:off x="467544" y="836712"/>
          <a:ext cx="81369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827584" y="5986154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-  ;  Профицит +</a:t>
            </a:r>
          </a:p>
        </p:txBody>
      </p:sp>
    </p:spTree>
    <p:extLst>
      <p:ext uri="{BB962C8B-B14F-4D97-AF65-F5344CB8AC3E}">
        <p14:creationId xmlns:p14="http://schemas.microsoft.com/office/powerpoint/2010/main" val="4189654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252" y="836712"/>
            <a:ext cx="7869560" cy="576064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мероприятия по мобилизации доходов бюджета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>
            <a:cxnSpLocks/>
          </p:cNvCxnSpPr>
          <p:nvPr/>
        </p:nvCxnSpPr>
        <p:spPr>
          <a:xfrm>
            <a:off x="925252" y="620688"/>
            <a:ext cx="78695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C:\Users\Пк\Desktop\mortgage-calculator-with-pmi-and-taxes_240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2587" y="1651157"/>
            <a:ext cx="3447256" cy="344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940152" y="4265174"/>
            <a:ext cx="2808312" cy="1754326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администраторами доходов бюджета ЗАТО п. Солнечный, направленная на повышение качества администрирования доходных источников, повышение уровня ответственности за выполнение прогнозных показателей, снижение недоимки по администрируемым платежам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1080102"/>
            <a:ext cx="2376263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организациями, выплачивающими заработную плату работникам ниже прожиточного минимума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147047" y="1185718"/>
            <a:ext cx="2160239" cy="646331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работы по информированию граждан о сроках уплаты налогов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5536" y="4754760"/>
            <a:ext cx="2160239" cy="830997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мероприятий, направленных на снижение недоимки по налоговым платежам</a:t>
            </a:r>
          </a:p>
        </p:txBody>
      </p:sp>
      <p:pic>
        <p:nvPicPr>
          <p:cNvPr id="3078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39823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C:\Users\Пк\Desktop\101612_EmergingMarkets4_le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660232" y="2276872"/>
            <a:ext cx="1847169" cy="1385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47864" y="712817"/>
            <a:ext cx="2376264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эффективности предоставления налоговых льгот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10031" y="5968940"/>
            <a:ext cx="2160239" cy="461665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Инвентаризация муниципального имущества</a:t>
            </a:r>
          </a:p>
        </p:txBody>
      </p:sp>
    </p:spTree>
    <p:extLst>
      <p:ext uri="{BB962C8B-B14F-4D97-AF65-F5344CB8AC3E}">
        <p14:creationId xmlns:p14="http://schemas.microsoft.com/office/powerpoint/2010/main" val="201726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15200" cy="648072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КЛАССИФИЦИРУЮТСЯ РАСХОДЫ БЮДЖЕТА?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256249"/>
              </p:ext>
            </p:extLst>
          </p:nvPr>
        </p:nvGraphicFramePr>
        <p:xfrm>
          <a:off x="528944" y="1603784"/>
          <a:ext cx="828092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971600" y="836712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27784" y="1108089"/>
            <a:ext cx="6230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– денежные средства, направляемые на финансовое обеспечение задач и функций государства и местного самоуправления.</a:t>
            </a:r>
          </a:p>
        </p:txBody>
      </p:sp>
      <p:pic>
        <p:nvPicPr>
          <p:cNvPr id="5122" name="Picture 2" descr="C:\Users\Пк\Desktop\18054732-V-Rossii-rastet-rynok-mikrokreditovaniia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0517" y="1844824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кругленный прямоугольник 15"/>
          <p:cNvSpPr/>
          <p:nvPr/>
        </p:nvSpPr>
        <p:spPr>
          <a:xfrm>
            <a:off x="179512" y="1161987"/>
            <a:ext cx="1867713" cy="1275917"/>
          </a:xfrm>
          <a:prstGeom prst="roundRect">
            <a:avLst/>
          </a:prstGeom>
          <a:blipFill rotWithShape="0">
            <a:blip r:embed="rId8"/>
            <a:stretch>
              <a:fillRect/>
            </a:stretch>
          </a:blip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pic>
        <p:nvPicPr>
          <p:cNvPr id="2050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368" y="5733256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Пк\Desktop\budg-pic4_zoom-1000x1000-93148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4825" y="5641545"/>
            <a:ext cx="1431384" cy="954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2890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3034876"/>
              </p:ext>
            </p:extLst>
          </p:nvPr>
        </p:nvGraphicFramePr>
        <p:xfrm>
          <a:off x="323528" y="116632"/>
          <a:ext cx="8424936" cy="66917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7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19203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ru-RU" sz="11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показатели социально-экономического развития, на основе которых сформирован бюджет 2021 - 2025 годов</a:t>
                      </a:r>
                      <a:endParaRPr lang="ru-RU" sz="11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45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показателя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Единицы измерения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Отчет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Оценка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90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 rtl="0" fontAlgn="ctr"/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Прогноз</a:t>
                      </a:r>
                      <a:endParaRPr lang="ru-RU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54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(среднегодовая)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10 174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10 196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10 3164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10 376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972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Численность постоянного населения на начало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чел.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10 165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10 226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10 286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10 346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0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Индекс потребительских цен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116,7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059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отгруженных товаров собственного производства, выполненных работ и услуг собственными силами организаций всех видов деятельности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399 397,15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419 273,79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435 746,81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452 920,17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470 816,52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отгруженных товаров собственного производства, выполненных работ и услуг собственными силами в действующих ценах (по хозяйственным видам деятельности)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108,53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105,03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103,93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103,95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организаций малого бизнеса (юридических лиц)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00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Выручка (нетто) от продажи товаров, продукции, работ, услуг организациями малого бизнеса (юридические лица)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138 914,84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164 448,7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180 340,51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188 921,21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196 552,66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 субъектов малого предпринимательства</a:t>
                      </a:r>
                      <a:endParaRPr lang="ru-RU" sz="900" b="1" i="0" u="none" strike="noStrike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574 578,8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 субъектов малого предпринимательства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  <a:endParaRPr lang="ru-RU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27 311,3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всех источников финансирования по полному кругу хозяйствующих субъектов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45 890,0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14 551,79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15 482,44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16 220,48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16 973,74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71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объема инвестиций в основной капитал за счет всех источников финансирования по полному кругу хозяйствующих субъектов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44,27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28,52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99,25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99,19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собственных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4 631,81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5 480,22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5 849,84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6112,85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6 378,13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314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за счет привлеченных средств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41 258,19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9071,57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9632,6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10107,63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10595,61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5239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инвестиций в основной капитал (за исключением бюджетных средств) в расчете на 1 человека населения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9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9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011" marR="8011" marT="801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2069,98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939,17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998,46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1042,41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1086,55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99052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5526904"/>
              </p:ext>
            </p:extLst>
          </p:nvPr>
        </p:nvGraphicFramePr>
        <p:xfrm>
          <a:off x="395534" y="303582"/>
          <a:ext cx="8424938" cy="66739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77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23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00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39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880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Прибыль прибыльных организаций до налогообложения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2 914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1 100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5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розничной торговли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826 834,8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939 932,5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1 058 667,6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1 137 720,8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1 200 450,2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6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розничной торговли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101,03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96,01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1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 общественного питания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27311,3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35239,7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39877,2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43046,4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46067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90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оборота общественного питания в сопоставимых ценах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131,44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Оплата труда наемных работников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1275562,95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Среднедушевой денежный доход  (за месяц)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24612,31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27921,16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30713,28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33078,2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35228,28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номинальный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109,1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110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107,7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54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роста среднедушевого денежного дохода  реальный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101,9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97,2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100,8</a:t>
                      </a:r>
                    </a:p>
                    <a:p>
                      <a:pPr algn="ctr"/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103,00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102,4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Фонд заработной платы, начисленный  работникам списочного состава и внешним совместителям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925439,5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1073748,7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1183285,66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1275567,95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1368543,43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55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заработная плата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35413,4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40760,82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44836,9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48289,34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51428,15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педагогических работников в дошкольных образовательных учреждениях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53 143,86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48 678,07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3169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заработная плата педагогических работников муниципальных общеобразовательных организаций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38 998,72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38 032,94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967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в детских дошкольных учреждениях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21 294,23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24 626,33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2669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общеобразовательных учреждений формы собственности Российской Федерации и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31 156,52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31 982,47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9501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культуры и искусства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39 075,6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47 009,4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4821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Среднемесячная номинальная начисленная заработная плата работников учреждений физической культуры и спорта муниципальной формы собственности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25 273,00</a:t>
                      </a: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  <a:p>
                      <a:pPr algn="ctr" rtl="0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26 605,70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633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900" b="1" u="none" strike="noStrike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Просроченная задолженность по заработной плате на конец периода</a:t>
                      </a:r>
                      <a:endParaRPr lang="ru-RU" sz="9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тыс.руб</a:t>
                      </a: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913" marR="7913" marT="7913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419" b="84894" l="5193" r="9291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54" t="9788" r="8133" b="20499"/>
          <a:stretch/>
        </p:blipFill>
        <p:spPr>
          <a:xfrm rot="21419377">
            <a:off x="8345640" y="6199225"/>
            <a:ext cx="1321921" cy="11476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6585080"/>
            <a:ext cx="1944216" cy="1166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878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475456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 состоянии муниципального долга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5821537"/>
              </p:ext>
            </p:extLst>
          </p:nvPr>
        </p:nvGraphicFramePr>
        <p:xfrm>
          <a:off x="518864" y="836712"/>
          <a:ext cx="8229600" cy="5289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55576" y="620688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7585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synergyk.com/images/content/partnership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5489848"/>
            <a:ext cx="1995221" cy="136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619472"/>
          </a:xfrm>
        </p:spPr>
        <p:txBody>
          <a:bodyPr/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муниципального долга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1152320"/>
              </p:ext>
            </p:extLst>
          </p:nvPr>
        </p:nvGraphicFramePr>
        <p:xfrm>
          <a:off x="529208" y="1124744"/>
          <a:ext cx="8229600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59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b="0" i="0" u="none" strike="noStrike" kern="1200" baseline="0" dirty="0">
                          <a:solidFill>
                            <a:schemeClr val="lt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Долговые обязательства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Ценным бумагам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Бюджетные кредиты, привлеченные в местный бюджет от других бюджетов бюджетной системы Российской Федерации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Кредиты, полученные муниципальным образованием от кредитных организаций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baseline="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Гарантии муниципального образования</a:t>
                      </a:r>
                    </a:p>
                    <a:p>
                      <a:pPr algn="ctr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4888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6" name="Picture 4" descr="https://solnyx.files.wordpress.com/2011/08/1236662_money_hea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515719"/>
            <a:ext cx="3456384" cy="1290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42229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 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старонормандского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bougette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— кошель, сумка, кожаный мешок)  - 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 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представляет собой главный финансовый документ муниципального образования, утверждаемый представительным органом местного самоуправления – ЗАТО п. Солнечный Советом депутатов.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расходов над доходами). Принимается решение об источниках покрытия дефицита: использовать имеющиеся остатки, взять в долг. 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Профицит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(превышение доходов над расходами). Принимается решение как использовать: накапливать остатки, погашать долг.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финансирования дефицита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средства, привлекаемые в бюджет для покрытия дефицита (кредиты банков, кредиты из краевого бюджета, остатки денежных средств на начало года)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Сбалансированность бюджета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доходам и расходам — основополагающее требование, предъявляемое к органам, составляющим и утверждающим бюджет.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Приоритетные направления расходов: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программы социальной поддержки, образование, молодежная политика, здравоохранение, решение жилищных вопросов, коммунальное хозяйство, физкультура и спорт, благоустройство города, и другие.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Капитальные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 это расходы на инновационную и инвестиционную деятельность. Они включают расходы на: инвестиции в соответствии с утвержденной инвестиционной программой; средства, предоставляемые в качестве бюджетных кредитов юридическим лицам; расходы на проведение капитального ремонта объектов государственной собственности; расходы, связанные с расширенным воспроизводством.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Текущие расходы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бюджетов — расходы, обеспечивающие функционирование органов государственной власти, органов местного самоуправления и бюджетных учреждений.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трансферты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средства, предоставляемые одним бюджетом бюджетной системы Российской Федерации другому бюджету бюджетной системы Российской Федерации.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субъекты, осуществляющие деятельность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992888" cy="576064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понятия бюджета и бюджетного процесса</a:t>
            </a:r>
          </a:p>
        </p:txBody>
      </p:sp>
      <p:cxnSp>
        <p:nvCxnSpPr>
          <p:cNvPr id="6" name="Прямая соединительная линия 5"/>
          <p:cNvCxnSpPr>
            <a:cxnSpLocks/>
          </p:cNvCxnSpPr>
          <p:nvPr/>
        </p:nvCxnSpPr>
        <p:spPr>
          <a:xfrm>
            <a:off x="899592" y="908720"/>
            <a:ext cx="741682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7492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32656"/>
            <a:ext cx="7488832" cy="5040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гражданина в бюджетном процессе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75656" y="764704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12" descr="http://www.officialpsds.com/images/thumbs/Man-In-Chair-Silhouette-psd9845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27829" y="898846"/>
            <a:ext cx="2363471" cy="206212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11560" y="1735731"/>
            <a:ext cx="1363963" cy="30777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1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ГРАЖДАНИН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44750" y="889263"/>
            <a:ext cx="2887690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формировать доходную часть бюджета (налоговые доходы и неналоговые платежи)</a:t>
            </a:r>
          </a:p>
        </p:txBody>
      </p:sp>
      <p:sp>
        <p:nvSpPr>
          <p:cNvPr id="9" name="Стрелка вправо 8"/>
          <p:cNvSpPr/>
          <p:nvPr/>
        </p:nvSpPr>
        <p:spPr>
          <a:xfrm>
            <a:off x="2176336" y="764704"/>
            <a:ext cx="3240360" cy="1031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НАЛОГОПЛАТЕЛЬЩИК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42444" y="3096606"/>
            <a:ext cx="3277428" cy="2160240"/>
          </a:xfrm>
          <a:prstGeom prst="downArrow">
            <a:avLst>
              <a:gd name="adj1" fmla="val 50000"/>
              <a:gd name="adj2" fmla="val 491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ПОЛУЧАТЕЛЬ СОЦИАЛЬНЫХ ГАРАНТИЙ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62451" y="5517232"/>
            <a:ext cx="8064896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Получает социальные гарантии (образование, здравоохранение, жилищно – коммунальное хозяйство, культура, физическая культура и спорт, социальные льготы и другие направления социальных гарантий населению) – расходная часть бюджета</a:t>
            </a:r>
          </a:p>
        </p:txBody>
      </p:sp>
      <p:pic>
        <p:nvPicPr>
          <p:cNvPr id="12" name="Picture 3" descr="C:\Users\Public\Pictures\Sample Pictures\здр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691" y="6097717"/>
            <a:ext cx="615440" cy="6366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C:\Users\Public\Pictures\Sample Pictures\спор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44" y="4902978"/>
            <a:ext cx="570359" cy="570359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C:\Users\Public\Pictures\Sample Pictures\жкх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5523" y="6255896"/>
            <a:ext cx="543753" cy="56529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book-clipart.com/free_book_clipart/symbols_of_education_and_learning__a_world_globe_graduation_cap_diploma_and_books_0071-0907-2910-3845_SMU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90846" y="4719336"/>
            <a:ext cx="849488" cy="707907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6" name="Picture 5" descr="C:\Users\Public\Pictures\Sample Pictures\культ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219" y="4805605"/>
            <a:ext cx="634999" cy="6097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Users\Public\Pictures\Sample Pictures\обра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627" y="6093296"/>
            <a:ext cx="615440" cy="641083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Пк\Desktop\-upload_files-news-2504_1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118" y="2204864"/>
            <a:ext cx="3132018" cy="234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131578" y="3573016"/>
            <a:ext cx="1191929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</a:p>
        </p:txBody>
      </p:sp>
      <p:sp>
        <p:nvSpPr>
          <p:cNvPr id="19" name="Стрелка вниз 18"/>
          <p:cNvSpPr/>
          <p:nvPr/>
        </p:nvSpPr>
        <p:spPr>
          <a:xfrm>
            <a:off x="6704112" y="1895808"/>
            <a:ext cx="432048" cy="10651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>
            <a:off x="5857411" y="4549404"/>
            <a:ext cx="466096" cy="81973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303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к\Desktop\1_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" y="0"/>
            <a:ext cx="917924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056" y="404664"/>
            <a:ext cx="2117091" cy="157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к\Desktop\F_Schwerpunkte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5587" y="5301207"/>
            <a:ext cx="611560" cy="73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Users\Пк\Desktop\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307" y="2924944"/>
            <a:ext cx="845840" cy="62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Пк\Desktop\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238896" cy="16791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ятиугольник 3"/>
          <p:cNvSpPr/>
          <p:nvPr/>
        </p:nvSpPr>
        <p:spPr>
          <a:xfrm flipH="1">
            <a:off x="2915816" y="884210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обсуждения программы социально – экономического развития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1" name="Picture 7" descr="C:\Users\Пк\Desktop\2e93cbc86778426d3de4d10630e2d96008a75ed4_6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497"/>
            <a:ext cx="2448272" cy="18362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ятиугольник 12"/>
          <p:cNvSpPr/>
          <p:nvPr/>
        </p:nvSpPr>
        <p:spPr>
          <a:xfrm flipH="1">
            <a:off x="3882814" y="278092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проекту бюджета </a:t>
            </a:r>
          </a:p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ЗАТО п. Солнечный Красноярского края</a:t>
            </a:r>
          </a:p>
        </p:txBody>
      </p:sp>
      <p:pic>
        <p:nvPicPr>
          <p:cNvPr id="1032" name="Picture 8" descr="C:\Users\Пк\Desktop\BTW23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24944"/>
            <a:ext cx="714375" cy="5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ятиугольник 14"/>
          <p:cNvSpPr/>
          <p:nvPr/>
        </p:nvSpPr>
        <p:spPr>
          <a:xfrm flipH="1">
            <a:off x="4456501" y="4941168"/>
            <a:ext cx="4504713" cy="1296144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по отчету об исполнении бюджета ЗАТО п. Солнечный Красноярского края</a:t>
            </a:r>
          </a:p>
        </p:txBody>
      </p:sp>
      <p:pic>
        <p:nvPicPr>
          <p:cNvPr id="1033" name="Picture 9" descr="C:\Users\Пк\Desktop\f5fa581168771fc89eaac44e0903be1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263" y="4797152"/>
            <a:ext cx="2422242" cy="18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23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881"/>
            <a:ext cx="8229600" cy="611807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2022 – 2025 годы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1264415"/>
              </p:ext>
            </p:extLst>
          </p:nvPr>
        </p:nvGraphicFramePr>
        <p:xfrm>
          <a:off x="395536" y="556377"/>
          <a:ext cx="8280919" cy="57633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570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7999"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Наименование муниципальной программы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Расходы по годам, тыс. руб.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3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2022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2023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2024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2025</a:t>
                      </a:r>
                      <a:endParaRPr lang="ru-RU" sz="9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35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образование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391 089,1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404 622,2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346 470,4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328 649,2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25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системы социальной поддержки населения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908,0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968,5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943,3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871,3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882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224 561,9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78 222,1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29 092,6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32 267,7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39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1 666,0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1 426,2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1 401,0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5053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культуры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27 920,2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31 846,4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22 272,4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17 560,2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583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физической культуры, спорта, туризма в ЗАТО </a:t>
                      </a:r>
                      <a:b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30 349,7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34 333,0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20 532,3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14 058,3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88827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Молодежь ЗАТО п. Солнечный Красноярского края в XXI веке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10 752,2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10 931,6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9 686,7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9 075,1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76502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632,8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565,1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591,4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591,4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734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Развитие транспортной системы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7 607,2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5 445,5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1 211,3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201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Обеспечение доступным и комфортным жильем жителей ЗАТО п. Солнечный Красноярского края                                     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10895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Управление муниципальным имуществом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3 740,7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836,7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101,7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19,7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6218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Управление муниципальными финансами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13,4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10380753"/>
                  </a:ext>
                </a:extLst>
              </a:tr>
              <a:tr h="281304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Обеспечение защиты прав потребителей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3910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Формирование современной городской среды ЗАТО п. Солнечный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7 077,7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4 143,1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5 454,8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275,8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7069">
                <a:tc>
                  <a:txBody>
                    <a:bodyPr/>
                    <a:lstStyle/>
                    <a:p>
                      <a:pPr algn="l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Профилактика правонарушений на территории ЗАТО</a:t>
                      </a:r>
                      <a:r>
                        <a:rPr lang="ru-RU" sz="900" b="0" i="0" u="none" strike="noStrike" baseline="0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п. Солнечный 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539552" y="476672"/>
            <a:ext cx="81369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10887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8229600" cy="475456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муниципальных программ 2021 – 2024годы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7657514"/>
              </p:ext>
            </p:extLst>
          </p:nvPr>
        </p:nvGraphicFramePr>
        <p:xfrm>
          <a:off x="323528" y="620688"/>
          <a:ext cx="8712968" cy="59661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1115616" y="548680"/>
            <a:ext cx="73448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3680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475456"/>
          </a:xfrm>
        </p:spPr>
        <p:txBody>
          <a:bodyPr/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Целевые показатели муниципальных программ на 2022– 2025 годы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899592" y="620688"/>
            <a:ext cx="76328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5758376"/>
              </p:ext>
            </p:extLst>
          </p:nvPr>
        </p:nvGraphicFramePr>
        <p:xfrm>
          <a:off x="395536" y="692697"/>
          <a:ext cx="8496943" cy="55339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1602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3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6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835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72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76265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целевого показателя муниципальной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 изм.</a:t>
                      </a:r>
                      <a:endParaRPr lang="ru-RU" sz="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показателя по годам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578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(факт)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39" marR="6839" marT="6839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0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образование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83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лет).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107,4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92,4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40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предметам.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системы социальной поддержки населения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граждан, получающих денежные выплаты от числа граждан, имеющих на них право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637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Реформирование и модернизация жилищно-коммунального хозяйства и повышение энергетической эффективности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Доля незавершенного в установленные сроки строительства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89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Отсутствие обращений граждан по случаям нападения безнадзорных домашних животных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449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Увеличение доли объема энергетических ресурсов, расчеты за которые осуществляются по показаниям приборов учета (ежегодно)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да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065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Защита населения и территории ЗАТО п. Солнечный от чрезвычайных ситуаций, обеспечение антитеррористической защищенности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Сокращение количества правонарушений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14,0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1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17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Снижение уровня подростковой преступности за счет улучшения качества индивидуально-профилактической работы с несовершеннолетними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на 3 ежегодно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88032">
                <a:tc rowSpan="4"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культуры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Удовлетворенность населения культурно-досуговыми и просветительскими мероприятиями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98,0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95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населения, участвующего в культурно-досуговых мероприятиях, проводимых муниципальными учреждениями культуры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270,0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  <a:endParaRPr lang="ru-RU" sz="800" b="0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150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240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не менее 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культурных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%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-5,0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+mn-ea"/>
                          <a:cs typeface="+mn-cs"/>
                        </a:rPr>
                        <a:t>3,0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00212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307522"/>
              </p:ext>
            </p:extLst>
          </p:nvPr>
        </p:nvGraphicFramePr>
        <p:xfrm>
          <a:off x="179512" y="116632"/>
          <a:ext cx="8640960" cy="61926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482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42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28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00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536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60040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физической культуры, спорта, туризма в ЗАТО 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граждан ЗАТО п. Солнечный, систематически занимающихся физической культурой и спортом, в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47,8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48,5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39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Доли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21,1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11,9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680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31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населения, участвующего в выездных спортивных мероприятиях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412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Молодежь ЗАТО п. Солнечный Красноярского края в XXI веке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молодых граждан,  проживающих в ЗАТО  п. Солнечный, являющихся членами или участниками объединений, клубов муниципальных  учреждений,  в их общей численности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8,5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41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Положительная динамика количества участников мероприятий по сравнению с предыдущим годом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менее 3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37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молодых семей, улучшивших жилищные  условия за счет полученных социальных выплат, в общем количестве молодых семей, состоящих на учете в качестве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33,3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8194">
                <a:tc rowSpan="5"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Актуализация генерального плана, правил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землепользования и застройки, проектов планировки и межевания территории муниципального образования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генеральный план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границе населенного пункта, входящего в состав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2048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проекта внесения изменений в правила землепользования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застройки</a:t>
                      </a: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ЗАТО п. Солнечный Красноярского края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8032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Подготовка сведений о границах территориальных зон ЗАТО п. Солнечный Красноярского края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0304">
                <a:tc vMerge="1"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Внесение сведений о территориальных зонах в ЕГРН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да/нет</a:t>
                      </a:r>
                    </a:p>
                    <a:p>
                      <a:pPr algn="ctr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  <a:endParaRPr kumimoji="0" lang="ru-RU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/>
                          <a:ea typeface="+mn-ea"/>
                          <a:cs typeface="+mn-cs"/>
                        </a:rPr>
                        <a:t>Нет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0563"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транспортной системы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протяженности автомобильных дорог общего пользования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местного значения, на которой проведены работы по ремонту и капитальному ремонту в общей протяженности сети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3,2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2,3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8990">
                <a:tc>
                  <a:txBody>
                    <a:bodyPr/>
                    <a:lstStyle/>
                    <a:p>
                      <a:pPr algn="l" fontAlgn="ctr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Снижение числа пострадавших в дорожно-транспортных происшествиях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60040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малого и среднего предпринимательства в ЗАТО п. Солнечный Красноярского края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информационная поддержка  в общем количестве субъектов малого и среднего предпринимательства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4248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получивших муниципальную поддержку, к общему числу субъектов малого и среднего предпринимательства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941" marR="5941" marT="5941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581045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3318867"/>
              </p:ext>
            </p:extLst>
          </p:nvPr>
        </p:nvGraphicFramePr>
        <p:xfrm>
          <a:off x="251520" y="188641"/>
          <a:ext cx="8784975" cy="526750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3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635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64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1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58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7039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доступным и комфортным жильем жителей ЗАТО п. Солнечный Красноярского края                                         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переселенных граждан из аварийного жилищного фонда в общей численности нуждающихся в переселении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6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Удельный вес граждан (семей), улучшивших жилищные условия, из общей численности нуждающихся в улучшении жилищных условий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14,3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926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 имуществом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свидетельств о государственной регистрации права муниципальной собственности на объекты недвижимости от общего количества объектов, находящихся в управлении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61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96,0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97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4204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муниципальными финансами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более 15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89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расходов местного бюджета, формируемых в рамках муниципальных программ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94,5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80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6642">
                <a:tc rowSpan="2"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комфортной городской среды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ЗАТО п. Солнечный Красноярского края</a:t>
                      </a:r>
                      <a:b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дворовых территорий в общем количестве дворовых территорий  в ЗАТО п. Солнечный Красноярского края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5,1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5,4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0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20,0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9073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защиты прав потребителей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4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4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lvl="1"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не менее 20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51081"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</a:t>
                      </a:r>
                      <a:r>
                        <a:rPr lang="ru-RU" sz="8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системы профилактики правонарушений и повышение уровня безопасности граждан на территории ЗАТО п. Солнечный</a:t>
                      </a:r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зарегистрированных поступлений</a:t>
                      </a:r>
                    </a:p>
                  </a:txBody>
                  <a:tcPr marL="8263" marR="8263" marT="826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ед.</a:t>
                      </a:r>
                    </a:p>
                  </a:txBody>
                  <a:tcPr marL="8263" marR="8263" marT="8263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43,0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60,0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4" name="Picture 2" descr="http://www.mediabox.cz/images/figurky_CMY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5445224"/>
            <a:ext cx="277577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8213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347864" y="2420888"/>
            <a:ext cx="2232248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программы на 2023 год,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573 374,2 тыс. руб.</a:t>
            </a:r>
          </a:p>
        </p:txBody>
      </p:sp>
      <p:sp>
        <p:nvSpPr>
          <p:cNvPr id="5" name="Овал 4"/>
          <p:cNvSpPr/>
          <p:nvPr/>
        </p:nvSpPr>
        <p:spPr>
          <a:xfrm>
            <a:off x="173921" y="3287070"/>
            <a:ext cx="1925696" cy="9431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образования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404 622,2</a:t>
            </a:r>
          </a:p>
        </p:txBody>
      </p:sp>
      <p:sp>
        <p:nvSpPr>
          <p:cNvPr id="7" name="Овал 6"/>
          <p:cNvSpPr/>
          <p:nvPr/>
        </p:nvSpPr>
        <p:spPr>
          <a:xfrm>
            <a:off x="3442517" y="171194"/>
            <a:ext cx="2088232" cy="1188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системы социальной поддержки населения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968,5</a:t>
            </a:r>
          </a:p>
        </p:txBody>
      </p:sp>
      <p:sp>
        <p:nvSpPr>
          <p:cNvPr id="8" name="Овал 7"/>
          <p:cNvSpPr/>
          <p:nvPr/>
        </p:nvSpPr>
        <p:spPr>
          <a:xfrm>
            <a:off x="5365336" y="19928"/>
            <a:ext cx="2838796" cy="16212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Реформирование и модернизация жилищно-коммунального хозяйства и повышение энергетической эффективности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78 222,1</a:t>
            </a:r>
          </a:p>
        </p:txBody>
      </p:sp>
      <p:sp>
        <p:nvSpPr>
          <p:cNvPr id="9" name="Овал 8"/>
          <p:cNvSpPr/>
          <p:nvPr/>
        </p:nvSpPr>
        <p:spPr>
          <a:xfrm>
            <a:off x="6625476" y="3599073"/>
            <a:ext cx="2520280" cy="18722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населения и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 от чрезвычайных ситуаций, обеспечение антитеррористической защищенности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1 426,2</a:t>
            </a:r>
          </a:p>
        </p:txBody>
      </p:sp>
      <p:sp>
        <p:nvSpPr>
          <p:cNvPr id="10" name="Овал 9"/>
          <p:cNvSpPr/>
          <p:nvPr/>
        </p:nvSpPr>
        <p:spPr>
          <a:xfrm>
            <a:off x="7409894" y="1373721"/>
            <a:ext cx="1588476" cy="8640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культуры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31 846,4</a:t>
            </a:r>
          </a:p>
        </p:txBody>
      </p:sp>
      <p:sp>
        <p:nvSpPr>
          <p:cNvPr id="11" name="Овал 10"/>
          <p:cNvSpPr/>
          <p:nvPr/>
        </p:nvSpPr>
        <p:spPr>
          <a:xfrm>
            <a:off x="4247964" y="5150137"/>
            <a:ext cx="2160240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физической культуры, спорта, туризма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32 333,0</a:t>
            </a:r>
          </a:p>
        </p:txBody>
      </p:sp>
      <p:sp>
        <p:nvSpPr>
          <p:cNvPr id="12" name="Овал 11"/>
          <p:cNvSpPr/>
          <p:nvPr/>
        </p:nvSpPr>
        <p:spPr>
          <a:xfrm>
            <a:off x="6859080" y="2250475"/>
            <a:ext cx="1944216" cy="12241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Молодежь ЗАТО 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Солнечный Красноярского края в XXI веке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10 931,6</a:t>
            </a:r>
          </a:p>
        </p:txBody>
      </p:sp>
      <p:sp>
        <p:nvSpPr>
          <p:cNvPr id="13" name="Овал 12"/>
          <p:cNvSpPr/>
          <p:nvPr/>
        </p:nvSpPr>
        <p:spPr>
          <a:xfrm>
            <a:off x="145630" y="4160970"/>
            <a:ext cx="2194122" cy="13754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малого и среднего предпринимательства в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565,1</a:t>
            </a:r>
          </a:p>
        </p:txBody>
      </p:sp>
      <p:sp>
        <p:nvSpPr>
          <p:cNvPr id="14" name="Овал 13"/>
          <p:cNvSpPr/>
          <p:nvPr/>
        </p:nvSpPr>
        <p:spPr>
          <a:xfrm>
            <a:off x="2339752" y="5402165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транспортной системы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5 445,5</a:t>
            </a:r>
          </a:p>
        </p:txBody>
      </p:sp>
      <p:sp>
        <p:nvSpPr>
          <p:cNvPr id="15" name="Овал 14"/>
          <p:cNvSpPr/>
          <p:nvPr/>
        </p:nvSpPr>
        <p:spPr>
          <a:xfrm>
            <a:off x="101906" y="129056"/>
            <a:ext cx="2237846" cy="151216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  <a:r>
              <a:rPr lang="ru-RU" dirty="0"/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доступным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комфортным жильем жителей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п. Солнечный Красноярского края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3,8</a:t>
            </a:r>
          </a:p>
        </p:txBody>
      </p:sp>
      <p:sp>
        <p:nvSpPr>
          <p:cNvPr id="16" name="Овал 15"/>
          <p:cNvSpPr/>
          <p:nvPr/>
        </p:nvSpPr>
        <p:spPr>
          <a:xfrm rot="19665306">
            <a:off x="1988404" y="431527"/>
            <a:ext cx="1625430" cy="14939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правонарушений на территории ЗАТО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20,0</a:t>
            </a:r>
          </a:p>
        </p:txBody>
      </p:sp>
      <p:sp>
        <p:nvSpPr>
          <p:cNvPr id="17" name="Стрелка вверх 16"/>
          <p:cNvSpPr/>
          <p:nvPr/>
        </p:nvSpPr>
        <p:spPr>
          <a:xfrm>
            <a:off x="4139952" y="1439539"/>
            <a:ext cx="216024" cy="81093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0166">
            <a:off x="5251927" y="1345592"/>
            <a:ext cx="298450" cy="1189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85198">
            <a:off x="6040593" y="1438849"/>
            <a:ext cx="298450" cy="1627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97913">
            <a:off x="6099645" y="2511329"/>
            <a:ext cx="298450" cy="108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054221">
            <a:off x="5966517" y="3246579"/>
            <a:ext cx="298450" cy="11640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67126">
            <a:off x="3363027" y="1608032"/>
            <a:ext cx="355797" cy="960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94717">
            <a:off x="2773734" y="2123151"/>
            <a:ext cx="298450" cy="9529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04430">
            <a:off x="2586716" y="2854807"/>
            <a:ext cx="298450" cy="107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875083">
            <a:off x="2703110" y="3398363"/>
            <a:ext cx="298450" cy="1255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462927">
            <a:off x="3737802" y="4140321"/>
            <a:ext cx="298450" cy="1068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47799">
            <a:off x="4632660" y="4041147"/>
            <a:ext cx="298450" cy="1017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Овал 24"/>
          <p:cNvSpPr/>
          <p:nvPr/>
        </p:nvSpPr>
        <p:spPr>
          <a:xfrm>
            <a:off x="395536" y="5506892"/>
            <a:ext cx="188480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защиты прав потребителей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10,0</a:t>
            </a:r>
          </a:p>
        </p:txBody>
      </p:sp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39920">
            <a:off x="3010995" y="3793532"/>
            <a:ext cx="298450" cy="17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Овал 26"/>
          <p:cNvSpPr/>
          <p:nvPr/>
        </p:nvSpPr>
        <p:spPr>
          <a:xfrm>
            <a:off x="6480212" y="5573356"/>
            <a:ext cx="1800200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современной городской среды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4 143,1</a:t>
            </a:r>
          </a:p>
        </p:txBody>
      </p:sp>
      <p:pic>
        <p:nvPicPr>
          <p:cNvPr id="28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543848">
            <a:off x="5794192" y="3738149"/>
            <a:ext cx="298450" cy="1747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Овал 28"/>
          <p:cNvSpPr/>
          <p:nvPr/>
        </p:nvSpPr>
        <p:spPr>
          <a:xfrm>
            <a:off x="160986" y="2259816"/>
            <a:ext cx="1907910" cy="121479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муниципальным имуществом</a:t>
            </a:r>
          </a:p>
          <a:p>
            <a:pPr algn="ctr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836,7</a:t>
            </a:r>
          </a:p>
          <a:p>
            <a:pPr algn="ctr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B35D2EA4-7D17-4EF8-8B80-A215C4F197BF}"/>
              </a:ext>
            </a:extLst>
          </p:cNvPr>
          <p:cNvSpPr/>
          <p:nvPr/>
        </p:nvSpPr>
        <p:spPr>
          <a:xfrm>
            <a:off x="145630" y="1631448"/>
            <a:ext cx="1907910" cy="9431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/>
              <a:t>Управление</a:t>
            </a:r>
            <a:r>
              <a:rPr lang="ru-RU" sz="800" dirty="0"/>
              <a:t> </a:t>
            </a:r>
            <a:r>
              <a:rPr lang="ru-RU" sz="1000" dirty="0"/>
              <a:t>муниципальными финансами</a:t>
            </a:r>
          </a:p>
          <a:p>
            <a:pPr algn="ctr"/>
            <a:r>
              <a:rPr lang="ru-RU" sz="1000" dirty="0"/>
              <a:t>0,0</a:t>
            </a:r>
          </a:p>
        </p:txBody>
      </p:sp>
    </p:spTree>
    <p:extLst>
      <p:ext uri="{BB962C8B-B14F-4D97-AF65-F5344CB8AC3E}">
        <p14:creationId xmlns:p14="http://schemas.microsoft.com/office/powerpoint/2010/main" val="334696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5" grpId="0" animBg="1"/>
      <p:bldP spid="27" grpId="0" animBg="1"/>
      <p:bldP spid="2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475456"/>
          </a:xfrm>
        </p:spPr>
        <p:txBody>
          <a:bodyPr/>
          <a:lstStyle/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программа "Развитие образования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42115516"/>
              </p:ext>
            </p:extLst>
          </p:nvPr>
        </p:nvGraphicFramePr>
        <p:xfrm>
          <a:off x="611560" y="980728"/>
          <a:ext cx="7355160" cy="100811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Цели Программы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Обеспечение высокого качества образования, соответствующего потребностям граждан, поддержка детей–сирот, организация отдыха детей в летний период</a:t>
                      </a:r>
                      <a:endParaRPr lang="ru-RU" sz="10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2258" marR="62258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97730547"/>
              </p:ext>
            </p:extLst>
          </p:nvPr>
        </p:nvGraphicFramePr>
        <p:xfrm>
          <a:off x="1475656" y="2636912"/>
          <a:ext cx="7355160" cy="292449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239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31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2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получения детьми качественного образования в общеобразовательных учреждениях, обеспечение мониторинга качества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Оказание поддержки детям-сиротам и детям, оставшимся без попечения родителей, а также лицам из их числа;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Поддержка талантливых и одаренных детей;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4. Организация отдыха и занятости детей в летний период;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Создание безопасных и комфортных условий, соответствующих требованиям надзорных органов, в образовательных учреждениях ЗАТО п. Солнечный;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indent="32004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978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6. Повышение заинтересованности воспитанников и педагогических работников в самореализации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789" l="12415" r="862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27" r="16492"/>
          <a:stretch/>
        </p:blipFill>
        <p:spPr>
          <a:xfrm>
            <a:off x="0" y="3334671"/>
            <a:ext cx="1826537" cy="3167493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755576" y="548680"/>
            <a:ext cx="79928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476334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численности детей в возрасте от 3 до 7 лет, охваченных программами дошкольного образования, в общей численности детей соответствующего возраста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936104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 детей в возрасте 5–18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4869160"/>
            <a:ext cx="4824536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Доля лиц сдавших единый государственный экзамен  по русскому языку и математике в общем числе выпускников муниципальных общеобразовательных учреждений, учувствовавших в едином государственном экзамене по данным предметам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80106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- 92,4%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5229200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ежегодно  - 100%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541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192688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денежные средства, направляемые на финансовое обеспечение задач и функций государства  и местного самоуправления.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поступающие в бюджет денежные средства, за исключением средств, являющихся источниками финансирования дефицита бюджета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Благоустройство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это жилые фонды являющиеся объектами жилой застройки, оборудованные централизованными системами тепло- и энергоснабжения, водоснабжения и водоотведения (вне зависимости от этажности и наличия мусоропроводов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Текущий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в котором осуществляется исполнение бюджета, составление и рассмотрение проекта бюджета на очередной финансовый год (очередной финансовый год и плановый период);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Очередной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следующий за текущим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Плановый период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два финансовых года, следующие за очередным финансовым годом.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Отчетный финансовый год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год, предшествующий текущему финансовому году. 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Консолидированный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свод бюджетов бюджетной системы Российской Федерации на соответствующей территории (за исключением бюджетов государственных внебюджетных фондов) без учета межбюджетных трансфертов между этими бюджетами.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Межбюджетные отношения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- взаимоотношения между публично-правовыми образованиями по вопросам регулирования бюджетных правоотношений, организации и осуществления бюджетного процесса.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Администратор доходов бюджета: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Государственный орган, орган местного самоуправления, орган управления государственным внебюджетным фондом, которые: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осуществляют начисление, учет и контроль за правильностью начисления платежей, за своевременностью поступления платежей, которые являются доходами бюджетов;</a:t>
            </a:r>
          </a:p>
          <a:p>
            <a:pPr fontAlgn="base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взыскивают образовавшуюся задолженность.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смета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документ, устанавливающий в соответствии с классификацией расходов бюджетов лимиты бюджетных обязательств казенного учреждения.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предельные объемы денежных средств, предусмотренных в соответствующем финансовом году для исполнения бюджетных обязательств.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Лимит бюджетных обязательств —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прав в денежном выражении на принятие казенным учреждением бюджетных обязательств и (или) их исполнение в текущем финансовом году и плановом периоде.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обязательство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расходные обязательства, подлежащие исполнению в соответствующем финансовом году</a:t>
            </a:r>
            <a:r>
              <a:rPr lang="ru-RU" sz="1200" dirty="0"/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44455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cottagedreams.ru/uploads/images/snhm5ghnrq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07" y="521034"/>
            <a:ext cx="1733408" cy="1063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t1.ftcdn.net/jpg/00/06/13/52/400_F_6135228_7sMmOraBkKSNBHXjzZhZg5RxwxWHkzB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5117543"/>
            <a:ext cx="2376264" cy="1782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системы социальной поддержки населения"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075477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 indent="457200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Цели</a:t>
                      </a:r>
                      <a:r>
                        <a:rPr lang="ru-RU" sz="1400" baseline="0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1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28575" algn="l">
                        <a:spcAft>
                          <a:spcPts val="0"/>
                        </a:spcAft>
                        <a:tabLst>
                          <a:tab pos="28575" algn="l"/>
                          <a:tab pos="298450" algn="l"/>
                        </a:tabLst>
                      </a:pPr>
                      <a:r>
                        <a:rPr lang="ru-RU" sz="1400" dirty="0">
                          <a:effectLst/>
                        </a:rPr>
                        <a:t>Полное и своевременное исполнение переданных государственных полномочий по предоставлению мер социальной поддержки населению, повышение качества и доступности предоставления услуг по социальному обслуживанию населения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9831840"/>
              </p:ext>
            </p:extLst>
          </p:nvPr>
        </p:nvGraphicFramePr>
        <p:xfrm>
          <a:off x="683568" y="2852936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Задачи </a:t>
                      </a:r>
                      <a:endParaRPr lang="ru-RU" sz="1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Программы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r>
                        <a:rPr lang="ru-RU" sz="1400" dirty="0">
                          <a:effectLst/>
                        </a:rPr>
                        <a:t>Своевременное и адресное предоставление мер социальной поддержки отдельным категориям граждан, в том числе инвалидам, в соответствии с действующим законодательством</a:t>
                      </a:r>
                      <a:endParaRPr lang="ru-RU" sz="1200" dirty="0">
                        <a:effectLst/>
                      </a:endParaRPr>
                    </a:p>
                    <a:p>
                      <a:pPr marL="342900" lvl="0" indent="-342900" algn="just"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8280" algn="l"/>
                        </a:tabLst>
                      </a:pP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6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085381"/>
            <a:ext cx="1403648" cy="178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4349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376450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граждан, получающих регулярные денежные выплаты, от числа граждан, имеющих на них право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100%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4380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yakutsk.bezformata.ru/content/image877808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4341" y="1916832"/>
            <a:ext cx="1344149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9208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"Реформирование и модернизация жилищно-коммунального хозяйства и повышение энергетической эффективности"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3680605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Красноярского края качественными жилищно-коммунальными услугами в условиях развития рыночных отношений в отрасли и ограниченного роста оплаты жилищно-коммунальных услуг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22755"/>
              </p:ext>
            </p:extLst>
          </p:nvPr>
        </p:nvGraphicFramePr>
        <p:xfrm>
          <a:off x="719572" y="2924944"/>
          <a:ext cx="7992888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выполнения строительно-ремонтных работ по отраслям в установленные сроки с соблюдением строительных норм и правил;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Выполнение комплекса работ по благоустройству и содержанию территории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3.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Снижение доли энергетических издержек, нагрузки на потребителей по оплате коммунальных услуг;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4. Обеспечение модернизации, реконструкции и капитального ремонта объектов коммунальной инфраструктуры муниципального образования;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5. Поддержка населения в целях обеспечения доступности коммунальных услуг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098" name="Picture 2" descr="http://ask-lawyer.ru/00000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510892"/>
            <a:ext cx="1872208" cy="1304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326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незавершенного в установленные сроки строительства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обращений граждан по случаям нападения безнадзорных домашних животных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57885" y="4491773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Увеличение доли объема энергетических ресурсов, расчеты за которые осуществляются по показаниям приборов учета (ежегодно)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82421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0%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04303" y="4581128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10%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935596" y="5445224"/>
            <a:ext cx="4824536" cy="68407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/>
                <a:ea typeface="Times New Roman"/>
              </a:rPr>
              <a:t>Наличие объектов (участков объектов) коммунальной инфраструктуры, в отношении которых проведены работы по модернизации, реконструкции, капитальному ремонту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782421" y="5517232"/>
            <a:ext cx="2160240" cy="648072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да</a:t>
            </a:r>
          </a:p>
        </p:txBody>
      </p:sp>
    </p:spTree>
    <p:extLst>
      <p:ext uri="{BB962C8B-B14F-4D97-AF65-F5344CB8AC3E}">
        <p14:creationId xmlns:p14="http://schemas.microsoft.com/office/powerpoint/2010/main" val="298372875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52628661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indent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Повышение антитеррористической защищенности мест массового скопления детей и подростков на территории ЗАТО п. Солнечный Красноярского края, принятие профилактических мер, направленных на снижение правонарушений на территории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0583131"/>
              </p:ext>
            </p:extLst>
          </p:nvPr>
        </p:nvGraphicFramePr>
        <p:xfrm>
          <a:off x="719572" y="2924944"/>
          <a:ext cx="7992888" cy="23042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04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Осуществление мероприятий по усилению противодиверсионной и антитеррористической защищенности мест массового скопления детей и подростков на территории ЗАТО  п. Солнечный Красноярского края;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Создание многоуровневой системы профилактики правонарушений;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предупреждения возникновения и развития чрезвычайных ситуаций, ликвидация их последствий на территории ЗАТО п. Солнечный 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124" name="Picture 4" descr="http://www.gensovety.ru/sites/default/files/downloads/imagenew1/pervaya-pomosh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5246751"/>
            <a:ext cx="4145310" cy="159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502979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4142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Сокращение количества правонарушений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уровня подростковой преступности за счет улучшения качества индивидуально-профилактической работы с несовершеннолетними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на 1 ежегодно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7142507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</a:rPr>
              <a:t>Повышение доверия населения к правоохранительным органам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34709" y="3633033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на 3 ежегодно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  <p:pic>
        <p:nvPicPr>
          <p:cNvPr id="11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32" y="55666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komp-r.ucoz.ru/_ph/15/7136250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632" y="5719099"/>
            <a:ext cx="2592288" cy="1323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28102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культуры"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9511809"/>
              </p:ext>
            </p:extLst>
          </p:nvPr>
        </p:nvGraphicFramePr>
        <p:xfrm>
          <a:off x="467544" y="1340768"/>
          <a:ext cx="7344816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76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805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и реализации культурного и духовного потенциала населения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005214"/>
              </p:ext>
            </p:extLst>
          </p:nvPr>
        </p:nvGraphicFramePr>
        <p:xfrm>
          <a:off x="719572" y="2924944"/>
          <a:ext cx="7992888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9198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29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79070" algn="l"/>
                        </a:tabLs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творческих инициатив населения, организаций культуры, приобщение населения к культурным ценностям;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Воспитание информационной культуры населения ЗАТО            п. Солнечный Красноярского края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05" b="8772"/>
          <a:stretch/>
        </p:blipFill>
        <p:spPr>
          <a:xfrm>
            <a:off x="971600" y="4509120"/>
            <a:ext cx="1944216" cy="19491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284" y="4341920"/>
            <a:ext cx="1656184" cy="22835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68760"/>
            <a:ext cx="927336" cy="1368152"/>
          </a:xfrm>
          <a:prstGeom prst="rect">
            <a:avLst/>
          </a:prstGeom>
        </p:spPr>
      </p:pic>
      <p:pic>
        <p:nvPicPr>
          <p:cNvPr id="8194" name="Picture 2" descr="http://i.imgur.com/DJnUrd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240951"/>
            <a:ext cx="2013724" cy="2485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951338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Удовлетворенность населения культурно-досуговыми и просветительскими мероприятиями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населения, участвующего в культурно-досуговых мероприятиях, проводимых муниципальными учреждениями культуры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95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3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150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828603" y="4641146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1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949717" y="5517232"/>
            <a:ext cx="4846419" cy="73742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количества культурных мероприятий по сравнению с предыдущим годом</a:t>
            </a: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5804303" y="5666605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3%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243" y="502231"/>
            <a:ext cx="1605066" cy="1605066"/>
          </a:xfrm>
          <a:prstGeom prst="rect">
            <a:avLst/>
          </a:prstGeom>
        </p:spPr>
      </p:pic>
      <p:pic>
        <p:nvPicPr>
          <p:cNvPr id="16" name="Объект 1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05" l="9881" r="899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" y="4066591"/>
            <a:ext cx="1159681" cy="145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323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физической культуры, спорта, туризма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3866434"/>
              </p:ext>
            </p:extLst>
          </p:nvPr>
        </p:nvGraphicFramePr>
        <p:xfrm>
          <a:off x="755576" y="3789040"/>
          <a:ext cx="7704856" cy="22322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Развитие устойчивой потребности всех категорий населения к здоровому образу жизни, формирование мотивации к регулярным занятиям физической культурой и спортом посредством проведения, участия в организации официальных физкультурных, спортивных мероприятий на территории ЗАТО п. Солнечный и за ее пределами;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Укрепление здоровья инвалидов посредством физической культуры и спорта</a:t>
                      </a:r>
                      <a:endParaRPr lang="ru-RU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5273062"/>
              </p:ext>
            </p:extLst>
          </p:nvPr>
        </p:nvGraphicFramePr>
        <p:xfrm>
          <a:off x="467544" y="1412776"/>
          <a:ext cx="6480720" cy="194735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121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условий, обеспечивающих возможность гражданам систематически заниматься физической культурой и спортом, повышение  конкурентоспособности  представителей  ЗАТО п. Солнечный на краевом и международном уровнях, создание оптималь­ных условий для реализации эффективного спортивно-оздорови­тельного туристского комплекса,  социальная адаптации инвалидов 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556792"/>
            <a:ext cx="1330500" cy="200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2268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граждан ЗАТО п. Солнечный, систематически занимающихся физической культурой и спортом, в общей численности населения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лиц с ограниченными возможностями здоровья и инвалидов, систематически занимающихся физической культурой и спортом в общей численности данной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47,1%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занимающихся физической культурой и спортом, выполняющих нормативы массовых спортивных разрядов от общей численности населения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11,7%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0,7%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323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5937523"/>
          </a:xfrm>
        </p:spPr>
        <p:txBody>
          <a:bodyPr>
            <a:normAutofit fontScale="85000" lnSpcReduction="10000"/>
          </a:bodyPr>
          <a:lstStyle/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некоммерческая организация, созданная Российской Федерацией, субъектом Российской Федерации или муниципальным образованием для выполнения работ, оказания услуг в целях обеспечения реализации предусмотренных законодательством Российской Федерации полномочий соответственно органов государственной власти (государственных органов) или органов местного самоуправления в сферах науки, образования, здравоохранения, культуры, социальной защиты, занятости населения, физической культуры и спорта, а также в иных сферах.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Заработная плата (оплата труда работника)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вознаграждение за труд в зависимости от квалификации работника, сложности, количества, качества и условий выполняемой работы, а также компенсационные выплаты (доплаты и надбавки компенсационного характера, в том числе за работу в условиях, отклоняющихся от нормальных, работу в особых климатических условиях и на территориях, подвергшихся радиоактивному загрязнению, и иные выплаты компенсационного характера) и стимулирующие выплаты (доплаты и надбавки стимулирующего характера, премии и иные поощрительные выплаты).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Индекс потребительских цен (ИПЦ)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относительный показатель, характеризующий изменение во времени общего уровня цен на товары и услуги, приобретаемые населением для непроизводственного потребления. Он измеряет отношение стоимости фиксированного набора товаров и услуг в ценах текущего периода к его стоимости в ценах предыдущего (базисного) периода.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Инфляция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общего (среднего) уровня цен с течением времени. Она характеризуется общим индексом инфляции — индексом изменения общего (среднего) уровня цен в стране и уровнями цен на отдельные виды товаров, работ и услуг, отсчитываемыми от начального момента — момента разработки проектных материалов.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Казенное учреждение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учреждение, осуществляющее оказание муниципальных услуг, выполнение работ и (или) исполнение муниципальных функций в целях обеспечения реализации предусмотренных законодательством Российской Федерации полномочий органов местного самоуправления, финансовое обеспечение деятельности которого осуществляется за счет средств бюджета ЗАТО п. Солнечный на основании бюджетной сметы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Финансовые органы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финансов Российской Федерации, органы исполнительной власти субъектов Российской Федерации, осуществляющие составление и организацию исполнения бюджетов субъектов Российской Федерации (финансовые органы субъектов Российской Федерации), органы (должностные лица) местных администраций муниципальных образований, осуществляющие составление и организацию исполнения местных бюджетов (финансовые органы муниципальных образований).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назначение бюджетных ассигнований и (или) лимитов бюджетных обязательств — 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ассигнования и лимиты бюджетных обязательств, которые доводятся до конкретных получателей бюджетных средств с указанием цели их использования.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средства бюджета, направленные на приобретение, модернизацию государственного (муниципального) имущества.</a:t>
            </a:r>
          </a:p>
          <a:p>
            <a:r>
              <a:rPr 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Кассовый план</a:t>
            </a:r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прогноз кассовых поступлений в бюджет и кассовых выплат из бюджета в текущем финансовом году.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Реестр расходных обязательств</a:t>
            </a:r>
            <a:r>
              <a:rPr lang="ru-RU" sz="1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это перечень нормативных актов, в соответствии с которыми осуществляется финансирование расходов. Обязательное условие при его составлении – деление расходов городского округа на действующие и принимаемые обязательства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15651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"Молодежь ЗАТО п. Солнечный Красноярского края в XXI веке"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91004478"/>
              </p:ext>
            </p:extLst>
          </p:nvPr>
        </p:nvGraphicFramePr>
        <p:xfrm>
          <a:off x="1086101" y="3212976"/>
          <a:ext cx="7704856" cy="2433765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322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Создание условий для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успешного функционирование организаций молодежной политики;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2. 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Поддержание в решении жилищной проблемы молодых семей, признанных в установленном порядке, нуждающимися в улучшении  жилищных условий;</a:t>
                      </a:r>
                      <a:endParaRPr lang="ru-RU" sz="1000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01930" algn="l"/>
                        </a:tabLst>
                      </a:pP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Times New Roman"/>
                          <a:ea typeface="Times New Roman"/>
                        </a:rPr>
                        <a:t>3.	Создание условий для </a:t>
                      </a: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самореализации подростков в свободное от учебы время, активное вовлечение молодежи, детей, подростков в общественную деятельность, привитие навыков и приобщение к трудовой деятельности, снижение уровня наркозависимости и преступности в молодежной среде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67945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условий для развития потенциала молодежи и реализации в интересах ЗАТО п. Солнечный 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242" name="Picture 2" descr="http://static8.depositphotos.com/1051392/952/i/450/depositphotos_9520414-Dancing-with-music-note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556792"/>
            <a:ext cx="178518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18000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s://im0-tub-ru.yandex.net/i?id=fd73f8955e8ffbf62a38b2ebdfc1d952&amp;n=33&amp;h=215&amp;w=3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3067" y="1154290"/>
            <a:ext cx="2226606" cy="13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все молодых граждан, проживающих в ЗАТО п. Солнечный, являющихся членами или участниками объединений, клубов муниципальных учреждений, в их общей численности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Положительная динамика количества участников мероприятий по сравнению с предыдущим годом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804303" y="25638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6%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молодых семей, улучивших жилищные условия за счет полученных социальных выплат,  в общем количестве молодых семей, состоящих на учете в качестве нуждающихся в улучшении жилищных условий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3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33,3%</a:t>
            </a:r>
          </a:p>
        </p:txBody>
      </p:sp>
      <p:pic>
        <p:nvPicPr>
          <p:cNvPr id="16" name="Picture 4" descr="http://most-co.ru/wp-content/uploads/2014/11/Belye-chelovechki-640x40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5373216"/>
            <a:ext cx="2144684" cy="134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11791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малого и среднего предпринимательства в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711844"/>
              </p:ext>
            </p:extLst>
          </p:nvPr>
        </p:nvGraphicFramePr>
        <p:xfrm>
          <a:off x="755576" y="2924944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Задача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Повышение эффективности существующей инфраструктуры поддержки малого и среднего предпринимательства и ее дальнейшее развитие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9623319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Цель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Создание благоприятных условий для развития малого и среднего предпринимательства, повышения эффективности деятельности субъектов малого и среднего бизнеса в социально-экономическом развитии поселка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211045"/>
              </p:ext>
            </p:extLst>
          </p:nvPr>
        </p:nvGraphicFramePr>
        <p:xfrm>
          <a:off x="2411760" y="4077072"/>
          <a:ext cx="6436995" cy="2338195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508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3819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целевых показателей Программы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Увеличение количества субъектов малого и среднего предпринимательства, зарегистрированных на территории ЗАТО п. Солнечный Красноярского края;</a:t>
                      </a:r>
                    </a:p>
                    <a:p>
                      <a:pPr marL="457200" indent="13462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1176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Доля субъектов малого и среднего предпринимательства, которым оказана информационно-консультативная поддержка в общем количестве субъектов малого и среднего предпринимательства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342" name="Picture 6" descr="http://us.123rf.com/450wm/andresr/andresr1105/andresr110500054/9513893-3d-business-man-with-world-in-his-hands-through-his-cell-phon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052736"/>
            <a:ext cx="1501608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fotohomka.ru/images/Nov/03/a2e8f7d998bb4dfa78ce2bfa564f16ea/mini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4509120"/>
            <a:ext cx="2095401" cy="1561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457403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"Развитие транспортной системы"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8958111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effectLst/>
                          <a:latin typeface="Times New Roman"/>
                          <a:ea typeface="Times New Roman"/>
                        </a:rPr>
                        <a:t>1. </a:t>
                      </a: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Обеспечение сохранности и модернизация автомобильных дорог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375920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сохранности дорог и комплексной безопасности дорожного движения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77072"/>
            <a:ext cx="1857424" cy="234159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8" name="Picture 8" descr="http://static5.depositphotos.com/1015296/487/i/450/depositphotos_4876925-Service-man-ca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08508"/>
            <a:ext cx="3239647" cy="211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19943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протяженности автомобильных дорог общего пользования местного значения, на которой проведены работы по ремонту и капитальному ремонту в общей протяженности сети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числа пострадавших в дорожно-транспортных происшествиях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2,3%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1%</a:t>
            </a:r>
          </a:p>
        </p:txBody>
      </p:sp>
      <p:pic>
        <p:nvPicPr>
          <p:cNvPr id="13314" name="Picture 2" descr="http://rylik.ru/uploads/posts/2011-07/1310487342_qlvpxbwojmas3hk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2656"/>
            <a:ext cx="1656184" cy="165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propellerhead.ucoz.ru/_ph/33/8928293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575" y="4293096"/>
            <a:ext cx="3309307" cy="2481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959" y="4614730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7844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"Обеспечение доступным и комфортным жильем жителей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0484743"/>
              </p:ext>
            </p:extLst>
          </p:nvPr>
        </p:nvGraphicFramePr>
        <p:xfrm>
          <a:off x="1115616" y="2996952"/>
          <a:ext cx="7704856" cy="10081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Задачи Программы</a:t>
                      </a:r>
                      <a:endParaRPr lang="ru-RU" sz="11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  <a:tabLst>
                          <a:tab pos="2057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Обеспечение переселения граждан, проживающих на территории ЗАТО п. Солнечный</a:t>
                      </a:r>
                      <a:endParaRPr lang="ru-RU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13893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Цели Программы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  <a:cs typeface="Calibri"/>
                        </a:rPr>
                        <a:t>Обеспечение населения ЗАТО п. Солнечный доступным и  комфортным жильем и улучшение жилищных условий граждан, проживающих на территории ЗАТО п. Солнечный Красноярского края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0" name="Picture 2" descr="http://mumetroid.com/imagelib/56bd1264158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4212087"/>
            <a:ext cx="3240360" cy="2430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http://www.aaactionwaterproofing.com/wp-content/uploads/2014/09/how-long-does-basement-waterproofing-take-when-you-use-the-experts-300x27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75094"/>
            <a:ext cx="2541459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85518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habiozone.fr/image/galerie/rub-7/fotolia_45808077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551" y="3140968"/>
            <a:ext cx="3406602" cy="3065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Удельный вес граждан (семей), улучшивших жилищные условия, из общей численности нуждающихся в улучшении жилищных условий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17,0%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8284" y="24047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Picture 2" descr="http://t2.ftcdn.net/jpg/00/41/79/51/400_F_41795188_fWRH232d1xH6uHcWW6D2ngH2iykTRrn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612" y="3717032"/>
            <a:ext cx="2448272" cy="2325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9251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 имуществом"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058640"/>
              </p:ext>
            </p:extLst>
          </p:nvPr>
        </p:nvGraphicFramePr>
        <p:xfrm>
          <a:off x="1115616" y="2996952"/>
          <a:ext cx="7704856" cy="144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401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1. Государственная регистрации права муниципальной собственности на объекты недвижимости;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2. Вовлечение объектов муниципальной собственности ЗАТО п. Солнечный в хозяйственный оборот;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  <a:tab pos="21844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3. Содержание и обслуживание имущества казны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999178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Формирование, развитие, управление и эффективное использование объектов недвижимого имущества, находящегося в муниципальной собственности ЗАТО               п. Солнечный Красноярского края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975" y="4653136"/>
            <a:ext cx="2987824" cy="179269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7" t="6654" r="12399" b="14930"/>
          <a:stretch/>
        </p:blipFill>
        <p:spPr>
          <a:xfrm>
            <a:off x="5652120" y="4513419"/>
            <a:ext cx="1811635" cy="1932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4775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свидетельств о государственной регистрации права муниципальной собственности на объект недвижимости от общего количества объектов, находящихся в управлении ЗАТО п. Солнечный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сформированных земельных участков, находящихся в муниципальной собственности, от общего количества земельных участков, на которых расположены объекты муниципальной собственности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97%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99015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inpromen.ru/news/2015/images/neboskreby-3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295" y="516004"/>
            <a:ext cx="2048727" cy="1577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csdbf14.narod.ru/index.files/image0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056" y="4293096"/>
            <a:ext cx="5112568" cy="243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3490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"Управление муниципальными финансами"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5186969"/>
              </p:ext>
            </p:extLst>
          </p:nvPr>
        </p:nvGraphicFramePr>
        <p:xfrm>
          <a:off x="1115616" y="2996952"/>
          <a:ext cx="7704856" cy="10801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38100" algn="just">
                        <a:spcAft>
                          <a:spcPts val="0"/>
                        </a:spcAft>
                        <a:tabLst>
                          <a:tab pos="66675" algn="l"/>
                          <a:tab pos="180975" algn="l"/>
                        </a:tabLs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Эффективное управление   муниципальным долгом  ЗАТО           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392012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долгосрочной сбалансированности и устойчивости бюджетной системы ЗАТО п. Солнечный Красноярского края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052736"/>
            <a:ext cx="1440160" cy="1596054"/>
          </a:xfrm>
          <a:prstGeom prst="rect">
            <a:avLst/>
          </a:prstGeom>
        </p:spPr>
      </p:pic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Рисунок 15" descr="50938607.k0zm3ps3cq.W665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4570" y="4518727"/>
            <a:ext cx="216024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4" descr="Картинки по запросу расходы бюдже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977694"/>
            <a:ext cx="2779509" cy="262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940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целевые средства на решение приоритетных задач территорий при условии обязательного участия средств местных бюджетов. Например, субсидии на строительство детских садов, капитальный ремонт дорог, летний отдых детей и многое другое.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Субвенции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subventio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помощь), вид денежного пособия местным органам власти со стороны государства. В отличие от дотации предоставляется на финансирование определенных мероприятий и подлежит возврату в случае нарушения ее целевого использования.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Дотация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(от лат.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dotatio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дар, пожертвование) денежные средства, выделяемые из федерального бюджета для поддержки региональных и местных бюджетов при недостаточности их собственных доходов.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обязательства, возникающие из государственных или муниципальных заимствований, гарантий по обязательствам третьих лиц, другие обязательства в соответствии с видами долговых обязательств, установленными настоящим Кодексом, принятые на себя Российской Федерацией, субъектом Российской Федерации или муниципальным образованием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Предельный объем муниципального долга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устанавливаемый решением органа местного самоуправления о местном бюджете на очередной финансовый год верхний предел муниципального долга с указанием, в том числе предельного объема обязательств по муниципальным гарантиям.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Дорожный фонд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часть средств бюджета, подлежащая использованию в целях финансового обеспечения дорожной деятельности в отношении автомобильных дорог общего пользования, а также капитального ремонта и ремонта дворовых территорий многоквартирных домов, проездов к дворовым территориям многоквартирных домов населенных пунктов</a:t>
            </a:r>
          </a:p>
          <a:p>
            <a:pPr lvl="0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Публичные слушания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форма реализации прав населения, проживающего на территории городского округа ЗАТО п. Солнечный, на участие в процессе принятия решений органами местного самоуправления посредством проведения собрания для публичного обсуждения проектов нормативных правовых актов муниципального образования и других общественно значимых вопросов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Органы местного самоуправления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избираемые непосредственно населением муниципального образования и (или) образуемые представительным органом муниципального образования в соответствии с Конституцией Российской Федерации, иными федеральными законами, уставами муниципальных образований органы, наделенные собственными полномочиями по решению вопросов местного значения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Программный бюджет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это бюджет, сформированный на основе муниципальных программ. Программный бюджет обеспечивает прямую взаимосвязь между распределением бюджетных ресурсов и результатами их использования в соответствии с установленными приоритетами государственной политики.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21723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516004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85286" y="2148483"/>
            <a:ext cx="4896544" cy="1008112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на обслуживание муниципального долга ЗАТО п. Солнечный Красноярского края в объеме расходов местного бюджета, за исключением объема расходов, которые осуществляются за счет субвенций, предоставляемых из бюджетов бюджетной системы Российской Федерации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38883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расходов местного бюджета, формируемых в рамках муниципальных программ ЗАТО п. Солнечный Красноярского края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более 15%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80%</a:t>
            </a:r>
          </a:p>
        </p:txBody>
      </p:sp>
      <p:pic>
        <p:nvPicPr>
          <p:cNvPr id="6146" name="Picture 2" descr="http://ddu485.minsk.edu.by/be/sm.aspx?guid=1134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19" y="4653136"/>
            <a:ext cx="3295866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tagree.ru/upload/medialibrary/198/198756b222f60a801eb732e2472e0a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37112"/>
            <a:ext cx="345638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375" y="620688"/>
            <a:ext cx="2152968" cy="1654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014638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«Формирование комфортной городской среды в ЗАТО п. Солнечный"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8432377"/>
              </p:ext>
            </p:extLst>
          </p:nvPr>
        </p:nvGraphicFramePr>
        <p:xfrm>
          <a:off x="1115616" y="2996952"/>
          <a:ext cx="7704856" cy="20162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62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1.Обеспечение формирования единого облика муниципального образования ЗАТО п. Солнечный.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Обеспечение создания, содержания и развития объектов благоустройства на территории муниципального образования ЗАТО п. Солнечный, включая объекты, находящиеся в частной собственности и прилегающие к ним территории.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Повышение уровня вовлеченности заинтересованных граждан, организаций в реализацию мероприятий по благоустройству территории муниципального образования ЗАТО п. Солнечный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115616" y="105273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306876"/>
              </p:ext>
            </p:extLst>
          </p:nvPr>
        </p:nvGraphicFramePr>
        <p:xfrm>
          <a:off x="467544" y="1412776"/>
          <a:ext cx="6480720" cy="115212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566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40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Создание наиболее благоприятных и комфортных условий жизнедеятельности населения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http://fb.ru/misc/i/gallery/14901/11186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9975" y="5075046"/>
            <a:ext cx="2637929" cy="1670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https://img3.stockfresh.com/files/t/texelart/m/78/2557068_stock-photo-3d-white-people-social-network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7505" y="5048728"/>
            <a:ext cx="2037581" cy="163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school-27.ucoz.ru/GBDD/modulny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340768"/>
            <a:ext cx="1976554" cy="142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037145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07759" y="22768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дворовых территорий в общем количестве дворовых территорий  в ЗАТО п. Солнечный Красноярского края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79767" y="3438527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Доля благоустроенных  общественных территорий ЗАТО п. Солнечный Красноярского края (площадей, набережных, улиц, скверов, парков, иных территорий)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2564904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5,4%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763419" y="3633032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20%</a:t>
            </a:r>
          </a:p>
        </p:txBody>
      </p:sp>
      <p:pic>
        <p:nvPicPr>
          <p:cNvPr id="13317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380931"/>
            <a:ext cx="1656184" cy="21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 descr="http://vidnoe-raduga.ru/sites/default/files/field/images/blagoustroystvo-teretor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9553" y="479014"/>
            <a:ext cx="1908212" cy="1797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stagila.ru/uploads/image/vid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128"/>
            <a:ext cx="5103704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11274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241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7194837"/>
              </p:ext>
            </p:extLst>
          </p:nvPr>
        </p:nvGraphicFramePr>
        <p:xfrm>
          <a:off x="1395871" y="2996952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1.Обеспечение внесений изменений в проекты генеральных планов на основе проектно-изыскательных и научных исследований, отображение границ МО, границ земель различных категорий и назначений;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2.Проведение зонирования территории и установление градостроительного регламента;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3.Подготовка правовых и нормативных документов, регламентирующих градостроительную деятельность;</a:t>
                      </a:r>
                    </a:p>
                    <a:p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4.Совершенствование системы оказания муниципальных услуг.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069975" y="1412776"/>
            <a:ext cx="720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091977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Планировочно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пространственная организация территории городского округа с учетом особенностей функционирования и развития во взаимосвязи с социально-экономическими и природными условиями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C:\Users\Пк\Desktop\karta_tz_p__oktyabrskiy_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941" y="5157192"/>
            <a:ext cx="6681191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61907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генеральный план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в ПЗЗ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57884" y="4491772"/>
            <a:ext cx="4846419" cy="80943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сведений о территориальных зонах в ЕГРН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5796136" y="4634864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нет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к\Desktop\3D-Women-Arrow-01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589" y="5013176"/>
            <a:ext cx="2292105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1529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19256" cy="64807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«Обеспечение защиты прав потребителей"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933007"/>
              </p:ext>
            </p:extLst>
          </p:nvPr>
        </p:nvGraphicFramePr>
        <p:xfrm>
          <a:off x="1395871" y="3284984"/>
          <a:ext cx="7704856" cy="216024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02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1.Организация эффективного взаимодействия всех участников в сфере защиты прав потребителей;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2.Повышение уровня правовой грамотности населения ЗАТО п. Солнечный Красноярского края и хозяйствующих субъектов, осуществляющих деятельность на потребительском рынке ЗАТО п. Солнечный Красноярского края.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836712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07176"/>
              </p:ext>
            </p:extLst>
          </p:nvPr>
        </p:nvGraphicFramePr>
        <p:xfrm>
          <a:off x="701674" y="1628800"/>
          <a:ext cx="6606629" cy="12801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Создание и развитие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системы защиты прав потребителей в ЗАТО п. Солнечный Красноярского края, направленной на минимизацию рисков нарушения законных прав и интересов потребителей и обеспечение необходимых условий для эффективной защиты потребителями своих прав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18289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2275772"/>
            <a:ext cx="4896544" cy="864096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проведенных мероприятий (лекций, совещаний) по вопросам, связанным с защитой прав потребителей муниципального образования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57884" y="3453013"/>
            <a:ext cx="4824536" cy="768075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граждан, принявших участие в образовательно-организационных мероприятиях (лекции) для граждан в области защиты прав потребителей, включая социально уязвимые категории населения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0" y="2545920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4</a:t>
            </a: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5804303" y="3633030"/>
            <a:ext cx="2160240" cy="588055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не менее 20</a:t>
            </a:r>
          </a:p>
        </p:txBody>
      </p:sp>
      <p:pic>
        <p:nvPicPr>
          <p:cNvPr id="2050" name="Picture 2" descr="C:\Users\Пк\Desktop\1607566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694" y="381940"/>
            <a:ext cx="2885306" cy="2163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196752"/>
            <a:ext cx="8147248" cy="4929411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598684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7" y="293501"/>
            <a:ext cx="8148463" cy="61521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469551"/>
              </p:ext>
            </p:extLst>
          </p:nvPr>
        </p:nvGraphicFramePr>
        <p:xfrm>
          <a:off x="1395871" y="3284984"/>
          <a:ext cx="7704856" cy="259228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50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4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922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Задачи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1.Осуществление целенаправленной социально-правовой профилактики правонарушений;</a:t>
                      </a:r>
                    </a:p>
                    <a:p>
                      <a:pPr lvl="0"/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2.Вовлечение и предупреждение правонарушений предприятий, учреждений, организаций всех форм собственности, а также общественных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объединений и населения;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Активизация борьбы с преступностью граждан и безнадзорностью несовершеннолетних; </a:t>
                      </a:r>
                    </a:p>
                    <a:p>
                      <a:pPr lvl="0"/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</a:t>
                      </a: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Предупреждение и профилактика правонарушений, совершаемых на улицах и общественных местах.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765175" y="1052736"/>
            <a:ext cx="752695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379080"/>
              </p:ext>
            </p:extLst>
          </p:nvPr>
        </p:nvGraphicFramePr>
        <p:xfrm>
          <a:off x="701674" y="1628800"/>
          <a:ext cx="6606629" cy="122413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86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9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241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Цели муниципальной программы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445770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Совершенствование </a:t>
                      </a:r>
                      <a:r>
                        <a:rPr lang="ru-RU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системы профилактики правонарушений и повышение уровня безопасности граждан на территории ЗАТО п. Солнечный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7625" marR="4762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AutoShape 2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http://ru.stockfresh.com/thumbs/anatolym/3462847_3D-%D0%BD%D0%B5%D0%B1%D0%BE%D0%BB%D1%8C%D1%88%D0%BE%D0%B9-%D0%BB%D1%8E%D0%B4%D0%B8-%D1%81%D0%BE%D0%B3%D0%BB%D0%B0%D1%88%D0%B5%D0%BD%D0%B8%D0%B5-%D0%B4%D0%B2%D0%B0-%D1%81%D1%82%D0%BE%D0%BB%D0%B5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2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 descr="http://ru.stockfresh.com/thumbs/texelart/1560741_%D1%80%D0%B0%D0%B1%D0%BE%D1%82%D0%BD%D0%B8%D0%BA-hat-%D1%81%D1%82%D1%80%D0%BE%D0%B8%D1%82%D0%B5%D0%BB%D1%8C%D1%81%D1%82%D0%B2%D0%BE-%D0%B1%D0%B5%D0%BB%D1%8B%D0%B9-%D1%84%D0%BE%D0%BD-%D1%87%D0%B5%D0%BB%D0%BE%D0%B2%D0%B5%D0%BA%D0%B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95657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usmedica-nn.ru/files/uploads/diler-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4643753"/>
            <a:ext cx="2952328" cy="221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9592" y="836712"/>
            <a:ext cx="5976664" cy="936104"/>
          </a:xfrm>
          <a:prstGeom prst="rect">
            <a:avLst/>
          </a:prstGeom>
          <a:solidFill>
            <a:srgbClr val="42CBD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Перечень целевых показателей: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881766"/>
            <a:ext cx="4896544" cy="792088"/>
          </a:xfrm>
          <a:prstGeom prst="rect">
            <a:avLst/>
          </a:prstGeom>
          <a:solidFill>
            <a:srgbClr val="42C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зарегистрированных преступлений </a:t>
            </a: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6134422" y="2989778"/>
            <a:ext cx="2160240" cy="576064"/>
          </a:xfrm>
          <a:prstGeom prst="snip2DiagRect">
            <a:avLst/>
          </a:prstGeom>
          <a:solidFill>
            <a:srgbClr val="5CF61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</a:rPr>
              <a:t>60 ед.</a:t>
            </a:r>
          </a:p>
        </p:txBody>
      </p:sp>
      <p:pic>
        <p:nvPicPr>
          <p:cNvPr id="13" name="Объект 1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476672"/>
            <a:ext cx="1321787" cy="1458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88225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547464"/>
          </a:xfrm>
        </p:spPr>
        <p:txBody>
          <a:bodyPr/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расходов на 2023 год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87624" y="692696"/>
            <a:ext cx="65527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01007404"/>
              </p:ext>
            </p:extLst>
          </p:nvPr>
        </p:nvGraphicFramePr>
        <p:xfrm>
          <a:off x="457200" y="1124744"/>
          <a:ext cx="8229600" cy="50014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1954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/>
          <a:lstStyle/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задание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документ, содержащий требования к составу, качеству, объему, условиям, порядку и результатам оказания муниципальных услуг (выполнения работ).</a:t>
            </a:r>
          </a:p>
          <a:p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услуги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(работы) услуги (работы), оказываемые (выполняемые) органами местного самоуправления, муниципальными учреждениями.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Ведомственная структура расходов бюджета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распределение бюджетных средств по главным распорядителям бюджетных средств, по разделам, подразделам, целевым статьям и видам расходов, либо по целевым статьям (муниципальным программам и непрограммным направлениям деятельности), группам (группам и подгруппам) видов расходов классификации расходов бюджетов.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Бюджетный процесс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регламентируемая законодательством Российской Федерации деятельность органов государственной власти, органов местного самоуправления и иных участников бюджетного процесса по составлению и рассмотрению проектов бюджетов, утверждению и исполнению бюджетов, контролю за их исполнением, осуществлению бюджетного учета, составлению, внешней проверке, рассмотрению и утверждению бюджетной отчетности.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Распорядитель бюджетных средств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орган местного самоуправления или казенное учреждение, имеющий право распределять бюджетные средства по подведомственным распорядителям или получателям бюджетных средств.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Бюджетная роспись</a:t>
            </a:r>
            <a:r>
              <a:rPr lang="ru-RU" sz="12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документ, который составляется и ведется главным распорядителем бюджетных средств (главным администратором источников финансирования дефицита бюджета) в целях исполнения бюджета по расходам (источникам финансирования дефицита бюджета).</a:t>
            </a:r>
          </a:p>
          <a:p>
            <a:pPr>
              <a:spcAft>
                <a:spcPts val="100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классификация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группировка доходов, расходов и источников финансирования дефицитов бюджетов бюджетной системы РФ, используемая для составления и исполнения бюджетов, составления бюджетной отчётности.</a:t>
            </a:r>
          </a:p>
          <a:p>
            <a:pPr>
              <a:spcAft>
                <a:spcPts val="1000"/>
              </a:spcAft>
            </a:pPr>
            <a:endParaRPr lang="ru-RU" sz="12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C:\Users\Пк\Desktop\042815_02491222959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725144"/>
            <a:ext cx="5328592" cy="185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912906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547464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инвестиции на 2022год</a:t>
            </a: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941537"/>
              </p:ext>
            </p:extLst>
          </p:nvPr>
        </p:nvGraphicFramePr>
        <p:xfrm>
          <a:off x="467544" y="890193"/>
          <a:ext cx="8208912" cy="4771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2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012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750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01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571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43083"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объекта/расходов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Планируемый объём капитальных вложений, тыс. руб.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Сроки реализации инвестиционных проектов и планируемый год ввода объекта в эксплуатацию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Мощность</a:t>
                      </a:r>
                      <a:b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(к-во мест, </a:t>
                      </a:r>
                      <a:r>
                        <a:rPr lang="ru-RU" sz="900" b="1" i="0" kern="1200" dirty="0" err="1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кв.м</a:t>
                      </a:r>
                      <a:r>
                        <a:rPr lang="ru-RU" sz="900" b="1" i="0" kern="120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км, к-во единиц и т.д.)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97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>
            <a:off x="1403648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95275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7936" y="730385"/>
            <a:ext cx="8229600" cy="1296144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«Бюджет для граждан»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 финансовым отделом 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ЗАТО п. Солнечный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76872"/>
            <a:ext cx="8291264" cy="252028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места нахождения: 660947, Красноярский край, 		ЗАТО п. Солнечный, ул.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Карбышева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д. 37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Телефон: 8(39 156) 27 2 11; факс 27 4 60</a:t>
            </a: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 эл. почты: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funsun69@mail.ru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График работы: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Пн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8.00 – 17.00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7936" y="269032"/>
            <a:ext cx="8229600" cy="47545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Контактная информация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331640" y="620688"/>
            <a:ext cx="61926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 descr="C:\Users\Пк\Desktop\ФОТОЧКИ\Фотографии\Изображение 04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600841"/>
            <a:ext cx="2700300" cy="18002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к\Desktop\ФОТОЧКИ\Фотографии\Изображение 06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491423"/>
            <a:ext cx="2916324" cy="194421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90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3074" name="Picture 2" descr="C:\Users\Пк\Desktop\silvester_gb-bild_005_gb-dream.de.jp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2479" y="3501008"/>
            <a:ext cx="3414713" cy="3748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12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88640"/>
            <a:ext cx="7414592" cy="722511"/>
          </a:xfrm>
        </p:spPr>
        <p:txBody>
          <a:bodyPr>
            <a:norm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бюджетов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91314" y="1046418"/>
            <a:ext cx="2480320" cy="423664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организации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195736" y="836712"/>
            <a:ext cx="48245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одзаголовок 2"/>
          <p:cNvSpPr txBox="1">
            <a:spLocks/>
          </p:cNvSpPr>
          <p:nvPr/>
        </p:nvSpPr>
        <p:spPr>
          <a:xfrm>
            <a:off x="355453" y="1052736"/>
            <a:ext cx="2151856" cy="423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</a:t>
            </a: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семьи</a:t>
            </a:r>
          </a:p>
        </p:txBody>
      </p:sp>
      <p:sp>
        <p:nvSpPr>
          <p:cNvPr id="7" name="Тройная стрелка влево/вправо/вверх 6"/>
          <p:cNvSpPr/>
          <p:nvPr/>
        </p:nvSpPr>
        <p:spPr>
          <a:xfrm rot="10800000">
            <a:off x="2915816" y="1052737"/>
            <a:ext cx="3168352" cy="724272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C:\Users\Саша\Desktop\0.16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2162175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Саша\Desktop\fsve300513-280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556792"/>
            <a:ext cx="2667000" cy="157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3241948" y="2045885"/>
            <a:ext cx="2516088" cy="6410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Бюджеты публично-правовых образований</a:t>
            </a:r>
          </a:p>
        </p:txBody>
      </p:sp>
      <p:pic>
        <p:nvPicPr>
          <p:cNvPr id="12" name="Picture 2" descr="C:\Users\Public\Pictures\Sample Pictures\флаг рф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030" y="3908172"/>
            <a:ext cx="2019300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395536" y="5517232"/>
            <a:ext cx="25922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Российской Федерации (федеральный бюджет, бюджеты государственных внебюджетных фондов РФ)</a:t>
            </a:r>
          </a:p>
        </p:txBody>
      </p:sp>
      <p:pic>
        <p:nvPicPr>
          <p:cNvPr id="14" name="Picture 3" descr="C:\Users\Public\Pictures\Sample Pictures\субъекты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933" y="3908172"/>
            <a:ext cx="2447925" cy="1428750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Public\Pictures\Sample Pictures\murmanskaya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2671" y="3908172"/>
            <a:ext cx="2343785" cy="1437316"/>
          </a:xfrm>
          <a:prstGeom prst="rect">
            <a:avLst/>
          </a:prstGeom>
          <a:noFill/>
          <a:ln w="12700"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077718" y="5543433"/>
            <a:ext cx="29523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Субъектов Российской Федерации (региональные бюджеты, бюджеты территориальных фондов ОМС)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81738" y="5543433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образований (местные бюджеты)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4319972" y="2858968"/>
            <a:ext cx="288032" cy="9362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 rot="2851221">
            <a:off x="3017118" y="2783080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 rot="18775088">
            <a:off x="5556834" y="2742729"/>
            <a:ext cx="360040" cy="108804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51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920880" cy="43204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СОСТАВЛЕНИЯ ПРОЕКТА БЮДЖЕТА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47260" y="1052736"/>
            <a:ext cx="3146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Положения послания Президента Российской Федерации</a:t>
            </a:r>
          </a:p>
        </p:txBody>
      </p:sp>
      <p:pic>
        <p:nvPicPr>
          <p:cNvPr id="1026" name="Picture 2" descr="C:\Users\Пк\Desktop\vvp130213_28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2341612" cy="156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28336" y="2564904"/>
            <a:ext cx="20882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Основных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 бюджетной, налоговой и долговой  политики ЗАТО п. Солнечный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96872" y="2627039"/>
            <a:ext cx="24482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Прогноза социально-экономического развития ЗАТО п. Солнечный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06436" y="4734970"/>
            <a:ext cx="2628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программ ЗАТО п. Солнечный</a:t>
            </a:r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809790"/>
            <a:ext cx="2225221" cy="1668916"/>
          </a:xfrm>
          <a:prstGeom prst="rect">
            <a:avLst/>
          </a:prstGeom>
        </p:spPr>
      </p:pic>
      <p:pic>
        <p:nvPicPr>
          <p:cNvPr id="11" name="Picture 2" descr="C:\Users\Public\Pictures\Sample Pictures\диагр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511" y="692696"/>
            <a:ext cx="2637919" cy="1563862"/>
          </a:xfrm>
          <a:prstGeom prst="rect">
            <a:avLst/>
          </a:prstGeom>
          <a:noFill/>
          <a:ln>
            <a:solidFill>
              <a:schemeClr val="tx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к\Desktop\15766708-Kazhdyi-piatyi-ukrainets-pokupaet-obuv-v-internete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604696"/>
            <a:ext cx="2079104" cy="2079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верх 4"/>
          <p:cNvSpPr/>
          <p:nvPr/>
        </p:nvSpPr>
        <p:spPr>
          <a:xfrm>
            <a:off x="4283968" y="1700808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верх 13"/>
          <p:cNvSpPr/>
          <p:nvPr/>
        </p:nvSpPr>
        <p:spPr>
          <a:xfrm rot="5400000">
            <a:off x="5525321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 rot="16200000">
            <a:off x="3210994" y="2666227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 rot="10800000">
            <a:off x="4318259" y="3809790"/>
            <a:ext cx="360040" cy="55575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539551" y="5491379"/>
            <a:ext cx="813690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Бюджет ЗАТО п. Солнечный Красноярского края составляется 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прогноза социально-экономического развития в целях финансового обеспечения расходных обязательств муниципального  образования ЗАТО п. Солнечный и утверждается сроком на три года – очередной финансовый год и плановый период.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1403648" y="476672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3937110" y="2666393"/>
            <a:ext cx="1257812" cy="738664"/>
          </a:xfrm>
          <a:prstGeom prst="rect">
            <a:avLst/>
          </a:prstGeom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 формируется на основании</a:t>
            </a:r>
          </a:p>
        </p:txBody>
      </p:sp>
    </p:spTree>
    <p:extLst>
      <p:ext uri="{BB962C8B-B14F-4D97-AF65-F5344CB8AC3E}">
        <p14:creationId xmlns:p14="http://schemas.microsoft.com/office/powerpoint/2010/main" val="1381153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11079</TotalTime>
  <Words>7406</Words>
  <Application>Microsoft Office PowerPoint</Application>
  <PresentationFormat>Экран (4:3)</PresentationFormat>
  <Paragraphs>1234</Paragraphs>
  <Slides>72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9" baseType="lpstr"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Презентация PowerPoint</vt:lpstr>
      <vt:lpstr>Презентация PowerPoint</vt:lpstr>
      <vt:lpstr>Основные понятия бюджета и бюджетного процесса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бюджетов</vt:lpstr>
      <vt:lpstr>ОСНОВЫ СОСТАВЛЕНИЯ ПРОЕКТА БЮДЖЕТА</vt:lpstr>
      <vt:lpstr>Презентация PowerPoint</vt:lpstr>
      <vt:lpstr>ИЗ КАКИХ ПОСТУПЛЕНИЙ ФОРМИРУЕТСЯ ДОХОДНАЯ ЧАСТЬ БЮДЖЕТА?</vt:lpstr>
      <vt:lpstr>Параметры бюджета на 2023 год</vt:lpstr>
      <vt:lpstr>Характеристика доходов и расходов бюджета за 2022 год, план на 2023 год</vt:lpstr>
      <vt:lpstr>Характеристика доходов 2022 – 2025 годы</vt:lpstr>
      <vt:lpstr>Структура доходов 2022 – 2025 годы</vt:lpstr>
      <vt:lpstr>Доходы по основным налогам</vt:lpstr>
      <vt:lpstr>Межбюджетные трансферты</vt:lpstr>
      <vt:lpstr>Структура межбюджетных трансфертов</vt:lpstr>
      <vt:lpstr>Структура доходов бюджета в 2023 году</vt:lpstr>
      <vt:lpstr>Структура расходов бюджета в 2023 году</vt:lpstr>
      <vt:lpstr>Расходы бюджета 2022 – 2025 года</vt:lpstr>
      <vt:lpstr>Доходы бюджета 2022 – 2025 года</vt:lpstr>
      <vt:lpstr>Финансовый результат 2022– 2025 года</vt:lpstr>
      <vt:lpstr>Основные мероприятия по мобилизации доходов бюджета </vt:lpstr>
      <vt:lpstr>КАК КЛАССИФИЦИРУЮТСЯ РАСХОДЫ БЮДЖЕТА?</vt:lpstr>
      <vt:lpstr>Презентация PowerPoint</vt:lpstr>
      <vt:lpstr>Презентация PowerPoint</vt:lpstr>
      <vt:lpstr>Сведения о состоянии муниципального долга</vt:lpstr>
      <vt:lpstr>Структура муниципального долга</vt:lpstr>
      <vt:lpstr>Участие гражданина в бюджетном процессе</vt:lpstr>
      <vt:lpstr>Презентация PowerPoint</vt:lpstr>
      <vt:lpstr>Муниципальные программы 2022 – 2025 годы</vt:lpstr>
      <vt:lpstr>Динамика муниципальных программ 2021 – 2024годы</vt:lpstr>
      <vt:lpstr>Целевые показатели муниципальных программ на 2022– 2025 годы</vt:lpstr>
      <vt:lpstr>Презентация PowerPoint</vt:lpstr>
      <vt:lpstr>Презентация PowerPoint</vt:lpstr>
      <vt:lpstr>Презентация PowerPoint</vt:lpstr>
      <vt:lpstr>Муниципальная программа "Развитие образования"</vt:lpstr>
      <vt:lpstr>Презентация PowerPoint</vt:lpstr>
      <vt:lpstr>Муниципальная программа "Развитие системы социальной поддержки населения"</vt:lpstr>
      <vt:lpstr>Презентация PowerPoint</vt:lpstr>
      <vt:lpstr>Муниципальная программа "Реформирование и модернизация жилищно-коммунального хозяйства и повышение энергетической эффективности"</vt:lpstr>
      <vt:lpstr>Презентация PowerPoint</vt:lpstr>
      <vt:lpstr>Муниципальная программа "Защита населения и территории ЗАТО п. Солнечный Красноярского края от чрезвычайных ситуаций, обеспечение антитеррористической защищенности"</vt:lpstr>
      <vt:lpstr>Презентация PowerPoint</vt:lpstr>
      <vt:lpstr>Муниципальная программа "Развитие культуры"</vt:lpstr>
      <vt:lpstr>Презентация PowerPoint</vt:lpstr>
      <vt:lpstr>Муниципальная программа "Развитие физической культуры, спорта, туризма в ЗАТО п. Солнечный Красноярского края"</vt:lpstr>
      <vt:lpstr>Презентация PowerPoint</vt:lpstr>
      <vt:lpstr>Муниципальная программа "Молодежь ЗАТО п. Солнечный Красноярского края в XXI веке"</vt:lpstr>
      <vt:lpstr>Презентация PowerPoint</vt:lpstr>
      <vt:lpstr>Муниципальная программа "Развитие малого и среднего предпринимательства в ЗАТО п. Солнечный Красноярского края"</vt:lpstr>
      <vt:lpstr>Муниципальная программа "Развитие транспортной системы"</vt:lpstr>
      <vt:lpstr>Презентация PowerPoint</vt:lpstr>
      <vt:lpstr>Муниципальная программа "Обеспечение доступным и комфортным жильем жителей ЗАТО п. Солнечный Красноярского края"</vt:lpstr>
      <vt:lpstr>Презентация PowerPoint</vt:lpstr>
      <vt:lpstr>Муниципальная программа "Управление муниципальным имуществом"</vt:lpstr>
      <vt:lpstr>Презентация PowerPoint</vt:lpstr>
      <vt:lpstr>Муниципальная программа "Управление муниципальными финансами"</vt:lpstr>
      <vt:lpstr>Презентация PowerPoint</vt:lpstr>
      <vt:lpstr>Муниципальная программа «Формирование комфортной городской среды в ЗАТО п. Солнечный"</vt:lpstr>
      <vt:lpstr>Презентация PowerPoint</vt:lpstr>
      <vt:lpstr>Муниципальная программа «Актуализация генерального плана, правил землепользования и застройки, проектов планировки и межевания территории муниципального образования ЗАТО п. Солнечный Красноярского края "</vt:lpstr>
      <vt:lpstr>Презентация PowerPoint</vt:lpstr>
      <vt:lpstr>Муниципальная программа «Обеспечение защиты прав потребителей"</vt:lpstr>
      <vt:lpstr>Презентация PowerPoint</vt:lpstr>
      <vt:lpstr>Муниципальная программа «Совершенствование системы профилактики правонарушений и  повышение уровня безопасности граждан на территории ЗАТО п. Солнечный Красноярского края"</vt:lpstr>
      <vt:lpstr>Презентация PowerPoint</vt:lpstr>
      <vt:lpstr>Структура расходов на 2023 год</vt:lpstr>
      <vt:lpstr>Бюджетные инвестиции на 2022год</vt:lpstr>
      <vt:lpstr>«Бюджет для граждан» подготовлен финансовым отделом  администрации ЗАТО п. Солнечный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 ЗАТО  п. СОЛНЕЧНЫЙ КРАСНОЯРСКОГО КРАЯ</dc:title>
  <dc:creator>Саша</dc:creator>
  <cp:lastModifiedBy>Пк-пк</cp:lastModifiedBy>
  <cp:revision>842</cp:revision>
  <cp:lastPrinted>2022-12-30T05:45:10Z</cp:lastPrinted>
  <dcterms:created xsi:type="dcterms:W3CDTF">2014-05-25T10:59:28Z</dcterms:created>
  <dcterms:modified xsi:type="dcterms:W3CDTF">2023-12-13T07:22:16Z</dcterms:modified>
</cp:coreProperties>
</file>