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4" d="100"/>
          <a:sy n="114" d="100"/>
        </p:scale>
        <p:origin x="112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725 762,3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2407407407407406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506867.9</c:v>
                </c:pt>
                <c:pt idx="1">
                  <c:v>527759.30000000005</c:v>
                </c:pt>
                <c:pt idx="2">
                  <c:v>-20891.400000000023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20615248443469"/>
          <c:y val="1.4363264049366734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МП!$A$5:$A$17</c:f>
              <c:strCache>
                <c:ptCount val="13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</c:strCache>
            </c:strRef>
          </c:cat>
          <c:val>
            <c:numRef>
              <c:f>МП!$B$5:$B$17</c:f>
              <c:numCache>
                <c:formatCode>General</c:formatCode>
                <c:ptCount val="13"/>
                <c:pt idx="0" formatCode="#,##0.00">
                  <c:v>371277.9</c:v>
                </c:pt>
                <c:pt idx="1">
                  <c:v>806.7</c:v>
                </c:pt>
                <c:pt idx="2" formatCode="#,##0.00">
                  <c:v>32285.4</c:v>
                </c:pt>
                <c:pt idx="3" formatCode="#,##0.00">
                  <c:v>1264.9000000000001</c:v>
                </c:pt>
                <c:pt idx="4" formatCode="#,##0.00">
                  <c:v>30303.599999999999</c:v>
                </c:pt>
                <c:pt idx="5" formatCode="#,##0.00">
                  <c:v>31391.4</c:v>
                </c:pt>
                <c:pt idx="6" formatCode="#,##0.00">
                  <c:v>9931.2000000000007</c:v>
                </c:pt>
                <c:pt idx="7">
                  <c:v>10</c:v>
                </c:pt>
                <c:pt idx="8" formatCode="#,##0.00">
                  <c:v>5724.9</c:v>
                </c:pt>
                <c:pt idx="9">
                  <c:v>70</c:v>
                </c:pt>
                <c:pt idx="10">
                  <c:v>0</c:v>
                </c:pt>
                <c:pt idx="11">
                  <c:v>70.5</c:v>
                </c:pt>
                <c:pt idx="12" formatCode="#,##0.00">
                  <c:v>5150.2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МП!$A$5:$A$17</c:f>
              <c:strCache>
                <c:ptCount val="13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</c:strCache>
            </c:strRef>
          </c:cat>
          <c:val>
            <c:numRef>
              <c:f>МП!$C$5:$C$17</c:f>
              <c:numCache>
                <c:formatCode>General</c:formatCode>
                <c:ptCount val="13"/>
                <c:pt idx="0" formatCode="#,##0.00">
                  <c:v>388271.5</c:v>
                </c:pt>
                <c:pt idx="1">
                  <c:v>908</c:v>
                </c:pt>
                <c:pt idx="2" formatCode="#,##0.00">
                  <c:v>224454.9</c:v>
                </c:pt>
                <c:pt idx="3" formatCode="#,##0.00">
                  <c:v>1666</c:v>
                </c:pt>
                <c:pt idx="4" formatCode="#,##0.00">
                  <c:v>27964.5</c:v>
                </c:pt>
                <c:pt idx="5" formatCode="#,##0.00">
                  <c:v>30349.7</c:v>
                </c:pt>
                <c:pt idx="6" formatCode="#,##0.00">
                  <c:v>10752.1</c:v>
                </c:pt>
                <c:pt idx="7">
                  <c:v>632.79999999999995</c:v>
                </c:pt>
                <c:pt idx="8" formatCode="#,##0.00">
                  <c:v>7607.2</c:v>
                </c:pt>
                <c:pt idx="9">
                  <c:v>32.5</c:v>
                </c:pt>
                <c:pt idx="10">
                  <c:v>10</c:v>
                </c:pt>
                <c:pt idx="11" formatCode="#,##0.00">
                  <c:v>3740.7</c:v>
                </c:pt>
                <c:pt idx="12">
                  <c:v>7077.7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МП!$A$5:$A$17</c:f>
              <c:strCache>
                <c:ptCount val="13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</c:strCache>
            </c:strRef>
          </c:cat>
          <c:val>
            <c:numRef>
              <c:f>МП!$D$5:$D$17</c:f>
              <c:numCache>
                <c:formatCode>General</c:formatCode>
                <c:ptCount val="13"/>
                <c:pt idx="0" formatCode="#,##0.00">
                  <c:v>325279.2</c:v>
                </c:pt>
                <c:pt idx="1">
                  <c:v>737.2</c:v>
                </c:pt>
                <c:pt idx="2" formatCode="#,##0.00">
                  <c:v>45286.6</c:v>
                </c:pt>
                <c:pt idx="3" formatCode="#,##0.00">
                  <c:v>1267.2</c:v>
                </c:pt>
                <c:pt idx="4" formatCode="#,##0.00">
                  <c:v>26209.8</c:v>
                </c:pt>
                <c:pt idx="5" formatCode="#,##0.00">
                  <c:v>23057</c:v>
                </c:pt>
                <c:pt idx="6" formatCode="#,##0.00">
                  <c:v>9114.9</c:v>
                </c:pt>
                <c:pt idx="7">
                  <c:v>570.5</c:v>
                </c:pt>
                <c:pt idx="8" formatCode="#,##0.00">
                  <c:v>1295</c:v>
                </c:pt>
                <c:pt idx="9">
                  <c:v>32.5</c:v>
                </c:pt>
                <c:pt idx="10">
                  <c:v>10</c:v>
                </c:pt>
                <c:pt idx="11">
                  <c:v>182.1</c:v>
                </c:pt>
                <c:pt idx="12" formatCode="#,##0.00">
                  <c:v>5330.6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МП!$A$5:$A$17</c:f>
              <c:strCache>
                <c:ptCount val="13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</c:strCache>
            </c:strRef>
          </c:cat>
          <c:val>
            <c:numRef>
              <c:f>МП!$E$5:$E$17</c:f>
              <c:numCache>
                <c:formatCode>General</c:formatCode>
                <c:ptCount val="13"/>
                <c:pt idx="0" formatCode="#,##0.00">
                  <c:v>334134.5</c:v>
                </c:pt>
                <c:pt idx="1">
                  <c:v>737.2</c:v>
                </c:pt>
                <c:pt idx="2" formatCode="#,##0.00">
                  <c:v>44318.8</c:v>
                </c:pt>
                <c:pt idx="3" formatCode="#,##0.00">
                  <c:v>1267.2</c:v>
                </c:pt>
                <c:pt idx="4" formatCode="#,##0.00">
                  <c:v>24627.8</c:v>
                </c:pt>
                <c:pt idx="5" formatCode="#,##0.00">
                  <c:v>19501.900000000001</c:v>
                </c:pt>
                <c:pt idx="6" formatCode="#,##0.00">
                  <c:v>8717.9</c:v>
                </c:pt>
                <c:pt idx="7">
                  <c:v>570.5</c:v>
                </c:pt>
                <c:pt idx="8" formatCode="#,##0.00">
                  <c:v>1311.3</c:v>
                </c:pt>
                <c:pt idx="9">
                  <c:v>32.5</c:v>
                </c:pt>
                <c:pt idx="10">
                  <c:v>10</c:v>
                </c:pt>
                <c:pt idx="11">
                  <c:v>182.1</c:v>
                </c:pt>
                <c:pt idx="12" formatCode="#,##0.00">
                  <c:v>5882.2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106972.4</c:v>
                </c:pt>
                <c:pt idx="1">
                  <c:v>124408.9</c:v>
                </c:pt>
                <c:pt idx="2">
                  <c:v>122244</c:v>
                </c:pt>
                <c:pt idx="3">
                  <c:v>122286.7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16292.2</c:v>
                </c:pt>
                <c:pt idx="1">
                  <c:v>19746.7</c:v>
                </c:pt>
                <c:pt idx="2">
                  <c:v>17268.400000000001</c:v>
                </c:pt>
                <c:pt idx="3">
                  <c:v>17476.5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375280.7</c:v>
                </c:pt>
                <c:pt idx="1">
                  <c:v>581606.69999999995</c:v>
                </c:pt>
                <c:pt idx="2">
                  <c:v>335880.1</c:v>
                </c:pt>
                <c:pt idx="3">
                  <c:v>338567.2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163937.5</c:v>
                </c:pt>
                <c:pt idx="1">
                  <c:v>171624.8</c:v>
                </c:pt>
                <c:pt idx="2">
                  <c:v>131560.70000000001</c:v>
                </c:pt>
                <c:pt idx="3">
                  <c:v>127353.8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41410.5</c:v>
                </c:pt>
                <c:pt idx="1">
                  <c:v>31134.799999999999</c:v>
                </c:pt>
                <c:pt idx="2">
                  <c:v>13526.7</c:v>
                </c:pt>
                <c:pt idx="3">
                  <c:v>20404.099999999999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162128.79999999999</c:v>
                </c:pt>
                <c:pt idx="1">
                  <c:v>177904.6</c:v>
                </c:pt>
                <c:pt idx="2">
                  <c:v>183293.2</c:v>
                </c:pt>
                <c:pt idx="3">
                  <c:v>183309.8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Лист1!$B$7:$E$7</c:f>
              <c:numCache>
                <c:formatCode>General</c:formatCode>
                <c:ptCount val="4"/>
                <c:pt idx="0">
                  <c:v>7788.4</c:v>
                </c:pt>
                <c:pt idx="1">
                  <c:v>201223.6</c:v>
                </c:pt>
                <c:pt idx="2">
                  <c:v>7499.5</c:v>
                </c:pt>
                <c:pt idx="3">
                  <c:v>7499.5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17,14%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2,72%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80,13%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0.17100000000000001</c:v>
                </c:pt>
                <c:pt idx="1">
                  <c:v>2.7E-2</c:v>
                </c:pt>
                <c:pt idx="2">
                  <c:v>0.80200000000000005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818946242830756E-2"/>
          <c:y val="0.11230221958460311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6,0%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31%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52,7%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3,7%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1,3%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4,1%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0,1%</c:v>
                </c:pt>
                <c:pt idx="9">
                  <c:v>Нац.без-ть и правоохр.деят-ть   0,1%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0.06</c:v>
                </c:pt>
                <c:pt idx="1">
                  <c:v>1E-3</c:v>
                </c:pt>
                <c:pt idx="2">
                  <c:v>1.0999999999999999E-2</c:v>
                </c:pt>
                <c:pt idx="3">
                  <c:v>0.309</c:v>
                </c:pt>
                <c:pt idx="4">
                  <c:v>0.52700000000000002</c:v>
                </c:pt>
                <c:pt idx="5">
                  <c:v>3.6999999999999998E-2</c:v>
                </c:pt>
                <c:pt idx="6">
                  <c:v>1.2999999999999999E-2</c:v>
                </c:pt>
                <c:pt idx="7">
                  <c:v>4.1000000000000002E-2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475 392,5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478 330,4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523723</c:v>
                </c:pt>
                <c:pt idx="1">
                  <c:v>527759.30000000005</c:v>
                </c:pt>
                <c:pt idx="2">
                  <c:v>472234.9</c:v>
                </c:pt>
                <c:pt idx="3">
                  <c:v>466050.5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725 762,3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475 392,5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478</a:t>
                    </a:r>
                    <a:r>
                      <a:rPr lang="en-US" baseline="0" dirty="0"/>
                      <a:t> 330,4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498545.3</c:v>
                </c:pt>
                <c:pt idx="1">
                  <c:v>506867.9</c:v>
                </c:pt>
                <c:pt idx="2">
                  <c:v>472234.9</c:v>
                </c:pt>
                <c:pt idx="3">
                  <c:v>466050.5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8530487762913264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-25177.7</c:v>
                </c:pt>
                <c:pt idx="1">
                  <c:v>-20891.400000000001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12583">
          <a:off x="4110415" y="2260053"/>
          <a:ext cx="398057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415" y="2352962"/>
        <a:ext cx="278640" cy="279383"/>
      </dsp:txXfrm>
    </dsp:sp>
    <dsp:sp modelId="{0AA40DB1-9CDB-4A7F-9ECA-B24E862B75A4}">
      <dsp:nvSpPr>
        <dsp:cNvPr id="0" name=""/>
        <dsp:cNvSpPr/>
      </dsp:nvSpPr>
      <dsp:spPr>
        <a:xfrm>
          <a:off x="4673686" y="918661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94044" y="1382032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2022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865972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2021 год, план на 2022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725 762,3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(124 408,9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(19 746,7)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(581 563,9)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(42,8)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(30 349,7)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(-20 891,4)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91157" cy="1389937"/>
            <a:chOff x="971600" y="1268760"/>
            <a:chExt cx="3191157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498 545,3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(106 972,4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(16 292,2)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(375 265,2)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8135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(15,5)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439712" cy="2611253"/>
            <a:chOff x="971600" y="3429000"/>
            <a:chExt cx="3439712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523 723,0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(35 907,7)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(463,9)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(5 770,6)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(35 093,8)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(374 285,5)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(30 303,6)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(7 730,3)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(31 391,4)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(-25 177,7)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среды(656,8)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деятельность(434,4)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(2 341,8)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2021 – 2024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888595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106 972,4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122 244,0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122 286,7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16 292,2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17 268,4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17 476,5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375 280,7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335 880,1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338 567,2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2021 – 2024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875282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92,0%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6,2%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1,0%,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5958543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937,5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171 624,8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131 560,7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41 410,5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13 526,7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20 404,1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128,8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177 904,6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183 293,2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183 309,8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7 788,4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7 499,5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7 499,5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7282215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2022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9972121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2022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5301495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2021 – 2024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95308518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2021 – 2024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9287955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2021– 2024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750222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600" y="47667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508884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предоставления налоговых льгот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241677"/>
              </p:ext>
            </p:extLst>
          </p:nvPr>
        </p:nvGraphicFramePr>
        <p:xfrm>
          <a:off x="323528" y="116632"/>
          <a:ext cx="8424936" cy="6726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2020 - 2024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10 212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10 334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10 243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10 304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10 365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367 817,02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382 633,9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397 665,0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413 336,64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429 625,84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130 696,36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144 270,04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149 948,56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155 864,43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130 696,36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914,85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144 270,04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149 948,56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155 864,43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538 499,34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538 499,34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538 499,34</a:t>
                      </a:r>
                      <a:endParaRPr lang="ru-RU" sz="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538 499,34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538 499,34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23 174,00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26 060,87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27 364,26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28 785,50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30 317,18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6 470,00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8 582,93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8 996,76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9 439,92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9 914,39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16 704,00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17 477,94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18 367,50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19 345,58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20 402,79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742,65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1 117,48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1 162,14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1 210,72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1 263,29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0284140"/>
              </p:ext>
            </p:extLst>
          </p:nvPr>
        </p:nvGraphicFramePr>
        <p:xfrm>
          <a:off x="395534" y="303582"/>
          <a:ext cx="8424938" cy="6653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-152,00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3 000,00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3 200,00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3 500,00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3 900,00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753 144,40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820 518,30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865 363,10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916 168,60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960 621,40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95,90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19 406,70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22 130,60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22 432,60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23 788,30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25 225,9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4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71,90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839 537,80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933 574,00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1 001 153,98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1 071 592,72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1 147 547,16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22 563,00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23 825,30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25 155,40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26 541,65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27 993,30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105,6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839 537,80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933 574,00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1 001 153,98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1 071 592,72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1 147 547,16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32 004,34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35 934,33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38 411,37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40 963,02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43 726,08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42 300,00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43 143,86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43 143,86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43 143,86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43 143,86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</a:t>
                      </a:r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52,30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38998,72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26 141,33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28 465,84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28 465,84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28 465,84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28 465,84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31 699,87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32 727,77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32 727,77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32 727,77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32 727,77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35 577,40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31 912,97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31 912,97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31 912,97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31 912,97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22 344,90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23 736,40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23 736,40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23 736,40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23736,40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8635239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658687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99592" y="764704"/>
            <a:ext cx="73448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2021 – 2024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1976979"/>
              </p:ext>
            </p:extLst>
          </p:nvPr>
        </p:nvGraphicFramePr>
        <p:xfrm>
          <a:off x="395536" y="556378"/>
          <a:ext cx="8280919" cy="52371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371 277,9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352 279,2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334 134,5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806,7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737,2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737,2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32 285,4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45 286,6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44 318,8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1 264,9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1 267,2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1 267,2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30 303,6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26 209,8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24 627,8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31 391,4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23 057,0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19 501,9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9 931,2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9114,9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8 717,9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570,5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5 724,6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1 295,0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1 311,3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194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  <a:p>
                      <a:pPr algn="ctr" fontAlgn="b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5 150,2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5 330,6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5 882,2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8417646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2021– 2024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5794692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965434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319453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2022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706 368,0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391 089,1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908,0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224 561,9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1 666,0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27 920,2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30 349,7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10 752,2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632,8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7 607,2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32,5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7 077,7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3 740,7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4436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53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68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62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46,4%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11,6%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53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2022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808542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27 2 11;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17.30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10134</TotalTime>
  <Words>7438</Words>
  <Application>Microsoft Office PowerPoint</Application>
  <PresentationFormat>Экран (4:3)</PresentationFormat>
  <Paragraphs>1225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2022 год</vt:lpstr>
      <vt:lpstr>Характеристика доходов и расходов бюджета за 2021 год, план на 2022 год</vt:lpstr>
      <vt:lpstr>Характеристика доходов 2021 – 2024 годы</vt:lpstr>
      <vt:lpstr>Структура доходов 2021 – 2024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2022 году</vt:lpstr>
      <vt:lpstr>Структура расходов бюджета в 2022 году</vt:lpstr>
      <vt:lpstr>Расходы бюджета 2021 – 2024 года</vt:lpstr>
      <vt:lpstr>Доходы бюджета 2021 – 2024 года</vt:lpstr>
      <vt:lpstr>Финансовый результат 2021– 2024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2021 – 2024 годы</vt:lpstr>
      <vt:lpstr>Динамика муниципальных программ 2021 – 2024годы</vt:lpstr>
      <vt:lpstr>Целевые показатели муниципальных программ на 2021– 2024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2022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786</cp:revision>
  <cp:lastPrinted>2022-05-27T01:48:33Z</cp:lastPrinted>
  <dcterms:created xsi:type="dcterms:W3CDTF">2014-05-25T10:59:28Z</dcterms:created>
  <dcterms:modified xsi:type="dcterms:W3CDTF">2022-12-29T01:37:11Z</dcterms:modified>
</cp:coreProperties>
</file>